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8"/>
  </p:notesMasterIdLst>
  <p:sldIdLst>
    <p:sldId id="256" r:id="rId2"/>
    <p:sldId id="283" r:id="rId3"/>
    <p:sldId id="269" r:id="rId4"/>
    <p:sldId id="279" r:id="rId5"/>
    <p:sldId id="258" r:id="rId6"/>
    <p:sldId id="260" r:id="rId7"/>
    <p:sldId id="259" r:id="rId8"/>
    <p:sldId id="263" r:id="rId9"/>
    <p:sldId id="282" r:id="rId10"/>
    <p:sldId id="272" r:id="rId11"/>
    <p:sldId id="266" r:id="rId12"/>
    <p:sldId id="267" r:id="rId13"/>
    <p:sldId id="276" r:id="rId14"/>
    <p:sldId id="280" r:id="rId15"/>
    <p:sldId id="281" r:id="rId16"/>
    <p:sldId id="278" r:id="rId17"/>
  </p:sldIdLst>
  <p:sldSz cx="9144000" cy="6858000" type="screen4x3"/>
  <p:notesSz cx="7026275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5C00"/>
    <a:srgbClr val="990033"/>
    <a:srgbClr val="EFCDC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DFAC9B5A-F919-4D36-8B08-E2FC608430D8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331"/>
            <a:ext cx="5621020" cy="4190524"/>
          </a:xfrm>
          <a:prstGeom prst="rect">
            <a:avLst/>
          </a:prstGeom>
        </p:spPr>
        <p:txBody>
          <a:bodyPr vert="horz" lIns="93360" tIns="46680" rIns="93360" bIns="4668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8EE8DE9D-4901-4FDF-9613-547A09883D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8DE9D-4901-4FDF-9613-547A09883D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180DD-D9D8-402B-BE20-F112DFA9F06D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F196-80D1-4143-8BC3-9638CCC5A785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91AC8-8B68-4CA7-B2B4-3E85BA4E7D31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0F94-BAD6-485A-A18D-42878C40ACAA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9B4D-E9A7-479D-BCED-38025C8B770D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D2A2-15BC-424B-9B55-B43D78BAC5BB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B2264-FB6B-4313-8B1F-7C3A9C5B75FB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2419-CDE4-4619-A9AF-F9A7583B75FD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98F6-F882-4190-8929-3F682EFF2239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D94C-72CB-4C0B-8FF7-3027849459EE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0532E-D576-4504-AD17-60E675012642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02758B-0C0D-434F-A12F-B925F40CEB6F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APS APRIL Meeting, 2011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8D61D10-B716-43C8-BE15-D6AFD09215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200400"/>
            <a:ext cx="7391400" cy="2667000"/>
          </a:xfrm>
        </p:spPr>
        <p:txBody>
          <a:bodyPr>
            <a:normAutofit/>
          </a:bodyPr>
          <a:lstStyle/>
          <a:p>
            <a:endParaRPr lang="en-US" sz="2400" u="sng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Neelam J. Upadhyay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Filomena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Nunes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Michigan State University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In collaboration with:</a:t>
            </a:r>
            <a:r>
              <a:rPr lang="en-US" sz="20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A. Deltuva</a:t>
            </a:r>
            <a:endParaRPr lang="en-US" sz="2400" dirty="0" smtClean="0"/>
          </a:p>
          <a:p>
            <a:pPr algn="l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Reactions with deuterons within the CDCC formalism</a:t>
            </a:r>
            <a:endParaRPr lang="en-US" dirty="0"/>
          </a:p>
        </p:txBody>
      </p:sp>
      <p:pic>
        <p:nvPicPr>
          <p:cNvPr id="102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pic>
        <p:nvPicPr>
          <p:cNvPr id="8" name="Picture 7" descr="New_DOE_Logo_Color_042808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12155" y="6256579"/>
            <a:ext cx="1774645" cy="449021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1" name="TextBox 10"/>
          <p:cNvSpPr txBox="1">
            <a:spLocks noChangeAspect="1"/>
          </p:cNvSpPr>
          <p:nvPr/>
        </p:nvSpPr>
        <p:spPr>
          <a:xfrm>
            <a:off x="5030140" y="6257731"/>
            <a:ext cx="1675460" cy="461665"/>
          </a:xfrm>
          <a:prstGeom prst="rect">
            <a:avLst/>
          </a:prstGeom>
          <a:solidFill>
            <a:srgbClr val="005C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lbertus ExtraBold" pitchFamily="18" charset="0"/>
                <a:cs typeface="Times New Roman" pitchFamily="18" charset="0"/>
              </a:rPr>
              <a:t>TORUS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lbertus ExtraBold" pitchFamily="18" charset="0"/>
                <a:cs typeface="Times New Roman" pitchFamily="18" charset="0"/>
              </a:rPr>
              <a:t>COLLABORATION</a:t>
            </a:r>
            <a:endParaRPr lang="en-US" sz="1200" b="1" dirty="0">
              <a:solidFill>
                <a:schemeClr val="bg1"/>
              </a:solidFill>
              <a:latin typeface="Albertus ExtraBold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Comparing CDCC with Faddeev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29160" y="408545"/>
            <a:ext cx="227184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Be + d 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 </a:t>
            </a:r>
            <a:r>
              <a:rPr lang="en-US" sz="20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11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Be + p</a:t>
            </a:r>
            <a:endParaRPr lang="en-US" sz="2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52400" y="914400"/>
            <a:ext cx="3423087" cy="2743200"/>
            <a:chOff x="152400" y="914400"/>
            <a:chExt cx="3423087" cy="2743200"/>
          </a:xfrm>
        </p:grpSpPr>
        <p:pic>
          <p:nvPicPr>
            <p:cNvPr id="25" name="Picture 24" descr="le-transcomp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400" y="914400"/>
              <a:ext cx="3423087" cy="27432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905000" y="1752600"/>
              <a:ext cx="1143262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21.4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181600" y="1066800"/>
            <a:ext cx="388439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Estimate of discrepancy in two methods</a:t>
            </a:r>
            <a:endParaRPr lang="en-US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836392" y="2209800"/>
            <a:ext cx="3564408" cy="2743200"/>
            <a:chOff x="2836392" y="2209800"/>
            <a:chExt cx="3564408" cy="2743200"/>
          </a:xfrm>
        </p:grpSpPr>
        <p:pic>
          <p:nvPicPr>
            <p:cNvPr id="27" name="Picture 26" descr="ie-transcomp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36392" y="2209800"/>
              <a:ext cx="3564408" cy="2743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495800" y="3124200"/>
              <a:ext cx="1143262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40.9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512158" y="3924837"/>
            <a:ext cx="3463215" cy="2743200"/>
            <a:chOff x="5512158" y="3924837"/>
            <a:chExt cx="3463215" cy="2743200"/>
          </a:xfrm>
        </p:grpSpPr>
        <p:pic>
          <p:nvPicPr>
            <p:cNvPr id="29" name="Picture 28" descr="he-transcomp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12158" y="3924837"/>
              <a:ext cx="3463215" cy="2743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7315200" y="4828401"/>
              <a:ext cx="1027845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71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715000" y="1497092"/>
          <a:ext cx="3198597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440"/>
                <a:gridCol w="2154157"/>
              </a:tblGrid>
              <a:tr h="3305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9900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1600" baseline="-25000" dirty="0" smtClean="0">
                          <a:solidFill>
                            <a:srgbClr val="9900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en-US" sz="1600" baseline="-25000" dirty="0">
                        <a:solidFill>
                          <a:srgbClr val="9900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990033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(CDCC-FAD)</a:t>
                      </a:r>
                      <a:r>
                        <a:rPr lang="en-US" sz="1600" baseline="-25000" dirty="0" smtClean="0">
                          <a:solidFill>
                            <a:srgbClr val="990033"/>
                          </a:solidFill>
                          <a:latin typeface="Symbol" pitchFamily="18" charset="2"/>
                          <a:cs typeface="Times New Roman" pitchFamily="18" charset="0"/>
                          <a:sym typeface="Symbol"/>
                        </a:rPr>
                        <a:t>q = </a:t>
                      </a:r>
                      <a:r>
                        <a:rPr lang="en-US" sz="1600" baseline="-25000" dirty="0" smtClean="0">
                          <a:solidFill>
                            <a:srgbClr val="990033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0</a:t>
                      </a:r>
                      <a:r>
                        <a:rPr lang="en-US" sz="1600" baseline="30000" dirty="0" smtClean="0">
                          <a:solidFill>
                            <a:srgbClr val="990033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o</a:t>
                      </a:r>
                      <a:endParaRPr lang="en-US" sz="1600" baseline="30000" dirty="0">
                        <a:solidFill>
                          <a:srgbClr val="990033"/>
                        </a:solidFill>
                        <a:latin typeface="Symbol" pitchFamily="18" charset="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05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21.4 MeV</a:t>
                      </a:r>
                      <a:endParaRPr lang="en-US" sz="16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5.12%</a:t>
                      </a:r>
                      <a:endParaRPr lang="en-US" sz="16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05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40.9 MeV</a:t>
                      </a:r>
                      <a:endParaRPr lang="en-US" sz="16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33CC"/>
                          </a:solidFill>
                          <a:latin typeface="Symbol" pitchFamily="18" charset="2"/>
                          <a:cs typeface="Times New Roman" pitchFamily="18" charset="0"/>
                        </a:rPr>
                        <a:t>-</a:t>
                      </a:r>
                      <a:r>
                        <a:rPr lang="en-US" sz="16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20.72 %</a:t>
                      </a:r>
                      <a:endParaRPr lang="en-US" sz="16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05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 MeV</a:t>
                      </a:r>
                      <a:endParaRPr lang="en-US" sz="16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33CC"/>
                          </a:solidFill>
                          <a:latin typeface="Symbol" pitchFamily="18" charset="2"/>
                          <a:cs typeface="Times New Roman" pitchFamily="18" charset="0"/>
                        </a:rPr>
                        <a:t>-</a:t>
                      </a:r>
                      <a:r>
                        <a:rPr lang="en-US" sz="16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29.06%</a:t>
                      </a:r>
                      <a:endParaRPr lang="en-US" sz="16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Conclusions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spect="1"/>
          </p:cNvSpPr>
          <p:nvPr/>
        </p:nvSpPr>
        <p:spPr>
          <a:xfrm>
            <a:off x="457200" y="837724"/>
            <a:ext cx="82296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Comparison of CDCC with Faddeev: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At low energy, 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i.e.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E</a:t>
            </a:r>
            <a:r>
              <a:rPr lang="en-US" sz="2000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= 21.4 MeV, we get better agreement.</a:t>
            </a:r>
          </a:p>
          <a:p>
            <a:pPr lvl="2">
              <a:buClr>
                <a:srgbClr val="C00000"/>
              </a:buClr>
              <a:buFont typeface="Wingdings" pitchFamily="2" charset="2"/>
              <a:buChar char="Ø"/>
            </a:pPr>
            <a:endParaRPr lang="en-US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Discrepancy in two methods increases with beam energy.</a:t>
            </a:r>
          </a:p>
          <a:p>
            <a:pPr>
              <a:buClr>
                <a:srgbClr val="C00000"/>
              </a:buClr>
            </a:pPr>
            <a:endParaRPr lang="en-US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</a:pPr>
            <a:endParaRPr lang="en-US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Study for other cases is in progress.</a:t>
            </a:r>
          </a:p>
          <a:p>
            <a:pPr>
              <a:buClr>
                <a:srgbClr val="C00000"/>
              </a:buClr>
            </a:pPr>
            <a:endParaRPr lang="en-US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304800"/>
            <a:ext cx="4572000" cy="1015663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Thank You! </a:t>
            </a:r>
            <a:endParaRPr lang="en-US" sz="6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752600"/>
            <a:ext cx="41417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My Audience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Ian Thompson (LLNL, USA)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Converged CDCC Model Space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7200" y="1219200"/>
            <a:ext cx="8153400" cy="2464119"/>
            <a:chOff x="457200" y="2697121"/>
            <a:chExt cx="8153400" cy="2464119"/>
          </a:xfrm>
        </p:grpSpPr>
        <p:sp>
          <p:nvSpPr>
            <p:cNvPr id="10" name="TextBox 9"/>
            <p:cNvSpPr txBox="1"/>
            <p:nvPr/>
          </p:nvSpPr>
          <p:spPr>
            <a:xfrm>
              <a:off x="609600" y="2697121"/>
              <a:ext cx="2811026" cy="369332"/>
            </a:xfrm>
            <a:prstGeom prst="rect">
              <a:avLst/>
            </a:prstGeom>
            <a:solidFill>
              <a:srgbClr val="EFCDCD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21.4 MeV &amp; 40.9 MeV</a:t>
              </a:r>
              <a:endParaRPr lang="en-US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>
            <a:xfrm>
              <a:off x="457200" y="3037582"/>
              <a:ext cx="8153400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Clr>
                  <a:srgbClr val="0033CC"/>
                </a:buClr>
                <a:buFont typeface="Wingdings" pitchFamily="2" charset="2"/>
                <a:buChar char="ü"/>
              </a:pP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Partial waves for p-n relative motion: </a:t>
              </a:r>
              <a:r>
                <a:rPr lang="en-US" i="1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baseline="-25000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≤ 4</a:t>
              </a:r>
            </a:p>
            <a:p>
              <a:pPr marL="342900" indent="-342900">
                <a:buClr>
                  <a:srgbClr val="0033CC"/>
                </a:buClr>
              </a:pPr>
              <a:endParaRPr lang="en-US" sz="8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  <a:sym typeface="Symbol"/>
              </a:endParaRPr>
            </a:p>
            <a:p>
              <a:pPr marL="342900" indent="-342900">
                <a:buClr>
                  <a:srgbClr val="0033CC"/>
                </a:buClr>
                <a:buFont typeface="Wingdings" pitchFamily="2" charset="2"/>
                <a:buChar char="ü"/>
              </a:pP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Maximum excitation energy in the continuum: </a:t>
              </a:r>
              <a:r>
                <a:rPr lang="en-US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E</a:t>
              </a:r>
              <a:r>
                <a:rPr lang="en-US" baseline="-25000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max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= 17 MeV    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(E</a:t>
              </a:r>
              <a:r>
                <a:rPr lang="en-US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d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= 21.4 MeV)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</a:p>
            <a:p>
              <a:pPr marL="342900" indent="-342900">
                <a:buClr>
                  <a:srgbClr val="0033CC"/>
                </a:buClr>
              </a:pP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 					                  </a:t>
              </a:r>
              <a:r>
                <a:rPr lang="en-US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E</a:t>
              </a:r>
              <a:r>
                <a:rPr lang="en-US" baseline="-25000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max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= 29.1 MeV 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(E</a:t>
              </a:r>
              <a:r>
                <a:rPr lang="en-US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d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= 40.9 MeV)</a:t>
              </a:r>
            </a:p>
            <a:p>
              <a:pPr marL="342900" indent="-342900">
                <a:buClr>
                  <a:srgbClr val="0033CC"/>
                </a:buClr>
              </a:pPr>
              <a:r>
                <a:rPr lang="en-US" sz="8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endParaRPr lang="en-US" sz="8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  <a:sym typeface="Symbol"/>
              </a:endParaRPr>
            </a:p>
            <a:p>
              <a:pPr marL="342900" indent="-342900">
                <a:buClr>
                  <a:srgbClr val="0033CC"/>
                </a:buClr>
                <a:buFont typeface="Wingdings" pitchFamily="2" charset="2"/>
                <a:buChar char="ü"/>
              </a:pP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Coupled equations are integrated up to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R</a:t>
              </a:r>
              <a:r>
                <a:rPr lang="en-US" baseline="-25000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max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= 60 fm 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with total angular momentum, </a:t>
              </a:r>
              <a:r>
                <a:rPr lang="en-US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J</a:t>
              </a:r>
              <a:r>
                <a:rPr lang="en-US" baseline="-25000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max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= 40</a:t>
              </a:r>
            </a:p>
            <a:p>
              <a:pPr marL="342900" indent="-342900">
                <a:buClr>
                  <a:srgbClr val="0033CC"/>
                </a:buClr>
              </a:pPr>
              <a:endParaRPr lang="en-US" sz="8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  <a:sym typeface="Symbol"/>
              </a:endParaRPr>
            </a:p>
            <a:p>
              <a:pPr marL="342900" indent="-342900">
                <a:buClr>
                  <a:srgbClr val="0033CC"/>
                </a:buClr>
                <a:buFont typeface="Wingdings" pitchFamily="2" charset="2"/>
                <a:buChar char="ü"/>
              </a:pP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Multipoles 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Q ≤ 4 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are included for the CDCC coupling potentials.</a:t>
              </a:r>
              <a:endPara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7200" y="3916321"/>
            <a:ext cx="8153400" cy="2187120"/>
            <a:chOff x="457200" y="2697121"/>
            <a:chExt cx="8153400" cy="2187120"/>
          </a:xfrm>
        </p:grpSpPr>
        <p:sp>
          <p:nvSpPr>
            <p:cNvPr id="13" name="TextBox 12"/>
            <p:cNvSpPr txBox="1"/>
            <p:nvPr/>
          </p:nvSpPr>
          <p:spPr>
            <a:xfrm>
              <a:off x="609600" y="2697121"/>
              <a:ext cx="1410964" cy="369332"/>
            </a:xfrm>
            <a:prstGeom prst="rect">
              <a:avLst/>
            </a:prstGeom>
            <a:solidFill>
              <a:srgbClr val="EFCDCD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71 MeV</a:t>
              </a:r>
              <a:endParaRPr lang="en-US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457200" y="3037582"/>
              <a:ext cx="8153400" cy="18466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Clr>
                  <a:srgbClr val="0033CC"/>
                </a:buClr>
                <a:buFont typeface="Wingdings" pitchFamily="2" charset="2"/>
                <a:buChar char="ü"/>
              </a:pP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Partial waves for p-n relative motion: </a:t>
              </a:r>
              <a:r>
                <a:rPr lang="en-US" i="1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baseline="-25000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≤ 4</a:t>
              </a:r>
            </a:p>
            <a:p>
              <a:pPr marL="342900" indent="-342900">
                <a:buClr>
                  <a:srgbClr val="0033CC"/>
                </a:buClr>
              </a:pPr>
              <a:endParaRPr lang="en-US" sz="8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  <a:sym typeface="Symbol"/>
              </a:endParaRPr>
            </a:p>
            <a:p>
              <a:pPr marL="342900" indent="-342900">
                <a:buClr>
                  <a:srgbClr val="0033CC"/>
                </a:buClr>
                <a:buFont typeface="Wingdings" pitchFamily="2" charset="2"/>
                <a:buChar char="ü"/>
              </a:pP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Maximum excitation energy in the continuum: </a:t>
              </a:r>
              <a:r>
                <a:rPr lang="en-US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E</a:t>
              </a:r>
              <a:r>
                <a:rPr lang="en-US" baseline="-25000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max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= 40.1 MeV</a:t>
              </a:r>
            </a:p>
            <a:p>
              <a:pPr marL="342900" indent="-342900">
                <a:buClr>
                  <a:srgbClr val="0033CC"/>
                </a:buClr>
              </a:pPr>
              <a:endParaRPr lang="en-US" sz="8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  <a:sym typeface="Symbol"/>
              </a:endParaRPr>
            </a:p>
            <a:p>
              <a:pPr marL="342900" indent="-342900">
                <a:buClr>
                  <a:srgbClr val="0033CC"/>
                </a:buClr>
                <a:buFont typeface="Wingdings" pitchFamily="2" charset="2"/>
                <a:buChar char="ü"/>
              </a:pP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Coupled equations are integrated up to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R</a:t>
              </a:r>
              <a:r>
                <a:rPr lang="en-US" baseline="-25000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max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= 60 fm 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with total angular momentum, </a:t>
              </a:r>
              <a:r>
                <a:rPr lang="en-US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J</a:t>
              </a:r>
              <a:r>
                <a:rPr lang="en-US" baseline="-25000" dirty="0" err="1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max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= 50</a:t>
              </a:r>
            </a:p>
            <a:p>
              <a:pPr marL="342900" indent="-342900">
                <a:buClr>
                  <a:srgbClr val="0033CC"/>
                </a:buClr>
              </a:pPr>
              <a:endParaRPr lang="en-US" sz="8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  <a:sym typeface="Symbol"/>
              </a:endParaRPr>
            </a:p>
            <a:p>
              <a:pPr marL="342900" indent="-342900">
                <a:buClr>
                  <a:srgbClr val="0033CC"/>
                </a:buClr>
                <a:buFont typeface="Wingdings" pitchFamily="2" charset="2"/>
                <a:buChar char="ü"/>
              </a:pP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Multipoles </a:t>
              </a:r>
              <a:r>
                <a:rPr lang="en-US" dirty="0" smtClean="0">
                  <a:solidFill>
                    <a:srgbClr val="990033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Q ≤ 6 </a:t>
              </a:r>
              <a:r>
                <a:rPr lang="en-US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are included for the CDCC coupling potentials.</a:t>
              </a:r>
              <a:endPara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Breakup Cross section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21224" y="447869"/>
            <a:ext cx="267893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Be + d 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 </a:t>
            </a:r>
            <a:r>
              <a:rPr lang="en-US" sz="20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10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Be + p + n</a:t>
            </a:r>
            <a:endParaRPr lang="en-US" sz="2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381000" y="990600"/>
            <a:ext cx="3564408" cy="2743200"/>
            <a:chOff x="381000" y="990600"/>
            <a:chExt cx="3564408" cy="2743200"/>
          </a:xfrm>
        </p:grpSpPr>
        <p:pic>
          <p:nvPicPr>
            <p:cNvPr id="20" name="Picture 19" descr="le-bu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1000" y="990600"/>
              <a:ext cx="3564408" cy="27432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065017" y="1921259"/>
              <a:ext cx="1143262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21.4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577187" y="964842"/>
            <a:ext cx="3564408" cy="2743200"/>
            <a:chOff x="4577187" y="964842"/>
            <a:chExt cx="3564408" cy="2743200"/>
          </a:xfrm>
        </p:grpSpPr>
        <p:pic>
          <p:nvPicPr>
            <p:cNvPr id="22" name="Picture 21" descr="ie-bu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77187" y="964842"/>
              <a:ext cx="3564408" cy="27432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6553200" y="1856601"/>
              <a:ext cx="1143262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40.9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743200" y="3733800"/>
            <a:ext cx="3564408" cy="2743200"/>
            <a:chOff x="778992" y="3276600"/>
            <a:chExt cx="3564408" cy="2743200"/>
          </a:xfrm>
        </p:grpSpPr>
        <p:pic>
          <p:nvPicPr>
            <p:cNvPr id="24" name="Picture 23" descr="he-bu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78992" y="3276600"/>
              <a:ext cx="3564408" cy="2743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743200" y="4116843"/>
              <a:ext cx="1027845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71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Transfer </a:t>
            </a:r>
            <a:r>
              <a:rPr lang="en-US" sz="3200" b="1" noProof="0" dirty="0" err="1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Cros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s section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05203" y="441852"/>
            <a:ext cx="227184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Be + d 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 </a:t>
            </a:r>
            <a:r>
              <a:rPr lang="en-US" sz="20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11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Be + p</a:t>
            </a:r>
            <a:endParaRPr lang="en-US" sz="2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45592" y="914400"/>
            <a:ext cx="3564408" cy="2743200"/>
            <a:chOff x="245592" y="914400"/>
            <a:chExt cx="3564408" cy="2743200"/>
          </a:xfrm>
        </p:grpSpPr>
        <p:pic>
          <p:nvPicPr>
            <p:cNvPr id="22" name="Picture 21" descr="le-trans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5592" y="914400"/>
              <a:ext cx="3564408" cy="27432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828800" y="2133600"/>
              <a:ext cx="1143262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21.4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436592" y="914400"/>
            <a:ext cx="3564408" cy="2743200"/>
            <a:chOff x="4436592" y="914400"/>
            <a:chExt cx="3564408" cy="2743200"/>
          </a:xfrm>
        </p:grpSpPr>
        <p:pic>
          <p:nvPicPr>
            <p:cNvPr id="24" name="Picture 23" descr="ie-trans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36592" y="914400"/>
              <a:ext cx="3564408" cy="27432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6248400" y="2209800"/>
              <a:ext cx="1143262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40.9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36392" y="3733800"/>
            <a:ext cx="3564408" cy="2743200"/>
            <a:chOff x="2836392" y="3733800"/>
            <a:chExt cx="3564408" cy="2743200"/>
          </a:xfrm>
        </p:grpSpPr>
        <p:pic>
          <p:nvPicPr>
            <p:cNvPr id="26" name="Picture 25" descr="he-trans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36392" y="3733800"/>
              <a:ext cx="3564408" cy="2743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495800" y="4904601"/>
              <a:ext cx="1027845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71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Interaction details for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Faddeev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spect="1"/>
          </p:cNvSpPr>
          <p:nvPr/>
        </p:nvSpPr>
        <p:spPr>
          <a:xfrm>
            <a:off x="457200" y="1184970"/>
            <a:ext cx="8229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en-US" u="sng" dirty="0" smtClean="0">
                <a:solidFill>
                  <a:srgbClr val="005C00"/>
                </a:solidFill>
                <a:latin typeface="Times New Roman" pitchFamily="18" charset="0"/>
                <a:cs typeface="Times New Roman" pitchFamily="18" charset="0"/>
              </a:rPr>
              <a:t>n-T optical potentials </a:t>
            </a:r>
            <a:r>
              <a:rPr lang="en-US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i="1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Clr>
                <a:srgbClr val="C00000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It is a Binding potential for </a:t>
            </a:r>
            <a:r>
              <a:rPr lang="en-US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= 0.  </a:t>
            </a:r>
          </a:p>
          <a:p>
            <a:pPr lvl="1">
              <a:buClr>
                <a:srgbClr val="C00000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It is a Chapel Hill -89  global parameterization for </a:t>
            </a:r>
            <a:r>
              <a:rPr lang="en-US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 0.</a:t>
            </a:r>
          </a:p>
          <a:p>
            <a:pPr lvl="1">
              <a:buClr>
                <a:srgbClr val="C00000"/>
              </a:buClr>
            </a:pPr>
            <a:endParaRPr lang="en-US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en-US" dirty="0" smtClean="0">
                <a:solidFill>
                  <a:srgbClr val="005C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p-T optical potentials 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can be calculated at energy </a:t>
            </a:r>
            <a:r>
              <a:rPr lang="en-US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</a:t>
            </a:r>
            <a:r>
              <a:rPr lang="en-US" baseline="-25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in the exit channel or (E</a:t>
            </a:r>
            <a:r>
              <a:rPr lang="en-US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/2) in the  entrance channel.</a:t>
            </a:r>
            <a:endParaRPr lang="en-US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dirty="0" smtClean="0"/>
              <a:t>APS APRIL Meeting, 2011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Preface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039773"/>
            <a:ext cx="8763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Continuum Discretized Coupled Channel Method (CDCC)</a:t>
            </a:r>
            <a:r>
              <a:rPr lang="en-US" sz="2000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:</a:t>
            </a:r>
            <a:br>
              <a:rPr lang="en-US" sz="2000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</a:br>
            <a:endParaRPr lang="en-US" sz="8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 lvl="2">
              <a:buClr>
                <a:srgbClr val="0033CC"/>
              </a:buClr>
              <a:buFont typeface="Wingdings" pitchFamily="2" charset="2"/>
              <a:buChar char="ü"/>
            </a:pP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> Well established theory for breakup reactions.</a:t>
            </a:r>
          </a:p>
          <a:p>
            <a:pPr lvl="2">
              <a:buClr>
                <a:srgbClr val="0033CC"/>
              </a:buClr>
              <a:buFont typeface="Wingdings" pitchFamily="2" charset="2"/>
              <a:buChar char="ü"/>
            </a:pP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> Includes breakup to all orders but assumes breakup-transfer couplings are small.</a:t>
            </a:r>
            <a:r>
              <a:rPr lang="en-US" sz="2000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/>
            </a:r>
            <a:br>
              <a:rPr lang="en-US" sz="2000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</a:br>
            <a:r>
              <a:rPr lang="en-US" sz="2000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/>
            </a:r>
            <a:br>
              <a:rPr lang="en-US" sz="2000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</a:br>
            <a:endParaRPr lang="en-US" sz="2000" dirty="0" smtClean="0">
              <a:solidFill>
                <a:srgbClr val="0033CC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 Faddeev Approach:</a:t>
            </a:r>
            <a:b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</a:br>
            <a:endParaRPr lang="en-US" sz="800" b="1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 lvl="2">
              <a:buClr>
                <a:srgbClr val="0033CC"/>
              </a:buCl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> </a:t>
            </a: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>Explicitly includes breakup and transfer channels to all orders.</a:t>
            </a:r>
            <a:b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</a:b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/>
            </a:r>
            <a:b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</a:br>
            <a:endParaRPr lang="en-US" dirty="0" smtClean="0">
              <a:solidFill>
                <a:srgbClr val="0033CC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Is </a:t>
            </a:r>
            <a:r>
              <a:rPr lang="en-US" b="1" baseline="30000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CDCC</a:t>
            </a:r>
            <a: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 good representation of full 3-body wave function to calculate the transfer </a:t>
            </a:r>
            <a:b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</a:br>
            <a: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  matrix element?  </a:t>
            </a: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 What are the limitations of the CDCC method?</a:t>
            </a:r>
            <a:b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</a:br>
            <a: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/>
            </a:r>
            <a:b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</a:br>
            <a:endParaRPr lang="en-US" b="1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 Aim of this work: </a:t>
            </a: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>To seek answer to these questions.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CDCC Method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81000" y="990600"/>
            <a:ext cx="501132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Schr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ödinger Equation</a:t>
            </a:r>
            <a:r>
              <a:rPr lang="en-US" sz="2000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:</a:t>
            </a:r>
            <a:r>
              <a:rPr lang="en-US" sz="2000" dirty="0" smtClean="0">
                <a:solidFill>
                  <a:schemeClr val="accent2"/>
                </a:solidFill>
                <a:latin typeface="Times New Roman"/>
                <a:cs typeface="Times New Roman"/>
                <a:sym typeface="Symbol"/>
              </a:rPr>
              <a:t> 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solidFill>
                  <a:schemeClr val="accent2"/>
                </a:solidFill>
                <a:latin typeface="Times New Roman"/>
                <a:cs typeface="Times New Roman"/>
                <a:sym typeface="Symbol"/>
              </a:rPr>
              <a:t>      </a:t>
            </a:r>
          </a:p>
          <a:p>
            <a:pPr>
              <a:buClr>
                <a:srgbClr val="C00000"/>
              </a:buClr>
            </a:pPr>
            <a:r>
              <a:rPr lang="en-US" sz="1000" dirty="0" smtClean="0">
                <a:solidFill>
                  <a:schemeClr val="accent2"/>
                </a:solidFill>
                <a:latin typeface="Times New Roman"/>
                <a:cs typeface="Times New Roman"/>
                <a:sym typeface="Symbol"/>
              </a:rPr>
              <a:t>                              </a:t>
            </a:r>
          </a:p>
          <a:p>
            <a:pPr>
              <a:buClr>
                <a:srgbClr val="C00000"/>
              </a:buClr>
            </a:pPr>
            <a:r>
              <a:rPr lang="en-US" sz="2000" dirty="0" smtClean="0">
                <a:solidFill>
                  <a:schemeClr val="accent2"/>
                </a:solidFill>
                <a:latin typeface="Times New Roman"/>
                <a:cs typeface="Times New Roman"/>
                <a:sym typeface="Symbol"/>
              </a:rPr>
              <a:t>  </a:t>
            </a:r>
            <a:r>
              <a:rPr lang="en-US" sz="2000" dirty="0" smtClean="0">
                <a:solidFill>
                  <a:srgbClr val="0000CC"/>
                </a:solidFill>
                <a:latin typeface="Times New Roman"/>
                <a:cs typeface="Times New Roman"/>
                <a:sym typeface="Symbol"/>
              </a:rPr>
              <a:t>where,</a:t>
            </a:r>
          </a:p>
          <a:p>
            <a:pPr>
              <a:buClr>
                <a:srgbClr val="C00000"/>
              </a:buClr>
            </a:pPr>
            <a:endParaRPr lang="en-US" sz="2400" dirty="0" smtClean="0">
              <a:solidFill>
                <a:srgbClr val="0000CC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r>
              <a:rPr lang="en-US" sz="2400" dirty="0" smtClean="0">
                <a:solidFill>
                  <a:srgbClr val="0000CC"/>
                </a:solidFill>
                <a:latin typeface="Times New Roman"/>
                <a:cs typeface="Times New Roman"/>
                <a:sym typeface="Symbol"/>
              </a:rPr>
              <a:t>  </a:t>
            </a:r>
            <a:r>
              <a:rPr lang="en-US" i="1" dirty="0" err="1" smtClean="0">
                <a:latin typeface="Times New Roman"/>
                <a:cs typeface="Times New Roman"/>
                <a:sym typeface="Symbol"/>
              </a:rPr>
              <a:t>U</a:t>
            </a:r>
            <a:r>
              <a:rPr lang="en-US" baseline="-25000" dirty="0" err="1" smtClean="0">
                <a:latin typeface="Times New Roman"/>
                <a:cs typeface="Times New Roman"/>
                <a:sym typeface="Symbol"/>
              </a:rPr>
              <a:t>nT</a:t>
            </a:r>
            <a:r>
              <a:rPr lang="en-US" dirty="0" smtClean="0">
                <a:solidFill>
                  <a:srgbClr val="0000CC"/>
                </a:solidFill>
                <a:latin typeface="Times New Roman"/>
                <a:cs typeface="Times New Roman"/>
                <a:sym typeface="Symbol"/>
              </a:rPr>
              <a:t>: neutron-target optical potential</a:t>
            </a:r>
          </a:p>
          <a:p>
            <a:pPr>
              <a:buClr>
                <a:srgbClr val="C00000"/>
              </a:buClr>
            </a:pPr>
            <a:r>
              <a:rPr lang="en-US" dirty="0" smtClean="0">
                <a:solidFill>
                  <a:srgbClr val="0000CC"/>
                </a:solidFill>
                <a:latin typeface="Times New Roman"/>
                <a:cs typeface="Times New Roman"/>
                <a:sym typeface="Symbol"/>
              </a:rPr>
              <a:t>   </a:t>
            </a:r>
            <a:r>
              <a:rPr lang="en-US" i="1" dirty="0" err="1" smtClean="0">
                <a:latin typeface="Times New Roman"/>
                <a:cs typeface="Times New Roman"/>
                <a:sym typeface="Symbol"/>
              </a:rPr>
              <a:t>U</a:t>
            </a:r>
            <a:r>
              <a:rPr lang="en-US" baseline="-25000" dirty="0" err="1" smtClean="0">
                <a:latin typeface="Times New Roman"/>
                <a:cs typeface="Times New Roman"/>
                <a:sym typeface="Symbol"/>
              </a:rPr>
              <a:t>pT</a:t>
            </a:r>
            <a:r>
              <a:rPr lang="en-US" dirty="0" smtClean="0">
                <a:solidFill>
                  <a:srgbClr val="0000CC"/>
                </a:solidFill>
                <a:latin typeface="Times New Roman"/>
                <a:cs typeface="Times New Roman"/>
                <a:sym typeface="Symbol"/>
              </a:rPr>
              <a:t>: proton-target optical potential</a:t>
            </a:r>
            <a:endParaRPr lang="en-US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r>
              <a:rPr lang="en-US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   </a:t>
            </a:r>
            <a:r>
              <a:rPr lang="en-US" i="1" dirty="0" err="1" smtClean="0">
                <a:latin typeface="Times New Roman"/>
                <a:cs typeface="Times New Roman"/>
                <a:sym typeface="Symbol"/>
              </a:rPr>
              <a:t>V</a:t>
            </a:r>
            <a:r>
              <a:rPr lang="en-US" baseline="-25000" dirty="0" err="1" smtClean="0">
                <a:latin typeface="Times New Roman"/>
                <a:cs typeface="Times New Roman"/>
                <a:sym typeface="Symbol"/>
              </a:rPr>
              <a:t>pn</a:t>
            </a: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Symbol"/>
              </a:rPr>
              <a:t>: proton-neutron binding potential</a:t>
            </a: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sz="400" dirty="0" smtClean="0">
              <a:solidFill>
                <a:srgbClr val="C00000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  <a:sym typeface="Symbol"/>
              </a:rPr>
              <a:t>The CDCC wave function</a:t>
            </a:r>
            <a:r>
              <a:rPr lang="en-US" sz="2000" dirty="0" smtClean="0">
                <a:solidFill>
                  <a:srgbClr val="3333CC"/>
                </a:solidFill>
                <a:latin typeface="Times New Roman"/>
                <a:cs typeface="Times New Roman"/>
                <a:sym typeface="Symbol"/>
              </a:rPr>
              <a:t>,</a:t>
            </a:r>
            <a:r>
              <a:rPr lang="en-US" sz="2000" dirty="0" smtClean="0">
                <a:solidFill>
                  <a:schemeClr val="accent2"/>
                </a:solidFill>
                <a:latin typeface="Times New Roman"/>
                <a:cs typeface="Times New Roman"/>
                <a:sym typeface="Symbol"/>
              </a:rPr>
              <a:t> </a:t>
            </a:r>
            <a:r>
              <a:rPr lang="en-US" sz="2000" dirty="0" smtClean="0">
                <a:latin typeface="Times New Roman"/>
                <a:cs typeface="Times New Roman"/>
                <a:sym typeface="Symbol"/>
              </a:rPr>
              <a:t></a:t>
            </a:r>
            <a:r>
              <a:rPr lang="en-US" sz="2000" baseline="30000" dirty="0" smtClean="0">
                <a:latin typeface="Times New Roman"/>
                <a:cs typeface="Times New Roman"/>
                <a:sym typeface="Symbol"/>
              </a:rPr>
              <a:t>CDCC</a:t>
            </a:r>
            <a:r>
              <a:rPr lang="en-US" sz="2000" dirty="0" smtClean="0">
                <a:latin typeface="Times New Roman"/>
                <a:cs typeface="Times New Roman"/>
                <a:sym typeface="Symbol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/>
                <a:cs typeface="Times New Roman"/>
                <a:sym typeface="Symbol"/>
              </a:rPr>
              <a:t>is </a:t>
            </a:r>
          </a:p>
          <a:p>
            <a:pPr>
              <a:buClr>
                <a:srgbClr val="C00000"/>
              </a:buClr>
            </a:pPr>
            <a:r>
              <a:rPr lang="en-US" sz="2000" dirty="0" smtClean="0">
                <a:solidFill>
                  <a:srgbClr val="0000CC"/>
                </a:solidFill>
                <a:latin typeface="Times New Roman"/>
                <a:cs typeface="Times New Roman"/>
                <a:sym typeface="Symbol"/>
              </a:rPr>
              <a:t>  expanded in terms of bound &amp; continuum</a:t>
            </a:r>
          </a:p>
          <a:p>
            <a:pPr>
              <a:buClr>
                <a:srgbClr val="C00000"/>
              </a:buClr>
            </a:pPr>
            <a:r>
              <a:rPr lang="en-US" sz="2000" dirty="0" smtClean="0">
                <a:solidFill>
                  <a:srgbClr val="0000CC"/>
                </a:solidFill>
                <a:latin typeface="Times New Roman"/>
                <a:cs typeface="Times New Roman"/>
                <a:sym typeface="Symbol"/>
              </a:rPr>
              <a:t>  states of a given pair subsystem, as</a:t>
            </a:r>
          </a:p>
          <a:p>
            <a:pPr>
              <a:buClr>
                <a:srgbClr val="C00000"/>
              </a:buClr>
            </a:pPr>
            <a:endParaRPr lang="en-US" dirty="0" smtClean="0">
              <a:solidFill>
                <a:schemeClr val="accent2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endParaRPr lang="en-US" dirty="0" smtClean="0">
              <a:solidFill>
                <a:schemeClr val="accent2"/>
              </a:solidFill>
              <a:latin typeface="Times New Roman"/>
              <a:cs typeface="Times New Roman"/>
              <a:sym typeface="Symbol"/>
            </a:endParaRPr>
          </a:p>
          <a:p>
            <a:pPr>
              <a:buClr>
                <a:srgbClr val="C00000"/>
              </a:buClr>
            </a:pPr>
            <a:r>
              <a:rPr lang="en-US" dirty="0" smtClean="0">
                <a:solidFill>
                  <a:schemeClr val="accent2"/>
                </a:solidFill>
                <a:latin typeface="Times New Roman"/>
                <a:cs typeface="Times New Roman"/>
                <a:sym typeface="Symbol"/>
              </a:rPr>
              <a:t>  </a:t>
            </a:r>
          </a:p>
          <a:p>
            <a:pPr>
              <a:buClr>
                <a:srgbClr val="C00000"/>
              </a:buClr>
            </a:pPr>
            <a:r>
              <a:rPr lang="en-US" sz="2000" dirty="0" smtClean="0">
                <a:solidFill>
                  <a:schemeClr val="accent2"/>
                </a:solidFill>
                <a:latin typeface="Times New Roman"/>
                <a:cs typeface="Times New Roman"/>
                <a:sym typeface="Symbol"/>
              </a:rPr>
              <a:t>  </a:t>
            </a:r>
            <a:r>
              <a:rPr lang="en-US" sz="2000" dirty="0" smtClean="0">
                <a:solidFill>
                  <a:srgbClr val="0000CC"/>
                </a:solidFill>
                <a:latin typeface="Times New Roman"/>
                <a:cs typeface="Times New Roman"/>
                <a:sym typeface="Symbol"/>
              </a:rPr>
              <a:t>with</a:t>
            </a:r>
            <a:r>
              <a:rPr lang="en-US" sz="2000" dirty="0" smtClean="0">
                <a:solidFill>
                  <a:schemeClr val="accent2"/>
                </a:solidFill>
                <a:latin typeface="Times New Roman"/>
                <a:cs typeface="Times New Roman"/>
                <a:sym typeface="Symbol"/>
              </a:rPr>
              <a:t> </a:t>
            </a:r>
            <a:r>
              <a:rPr lang="en-US" sz="400" dirty="0" smtClean="0">
                <a:solidFill>
                  <a:schemeClr val="accent2"/>
                </a:solidFill>
                <a:latin typeface="Times New Roman"/>
                <a:cs typeface="Times New Roman"/>
                <a:sym typeface="Symbol"/>
              </a:rPr>
              <a:t>                                                                                  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5503645" y="1143506"/>
            <a:ext cx="3124200" cy="2400214"/>
            <a:chOff x="5503645" y="1143506"/>
            <a:chExt cx="3124200" cy="2400214"/>
          </a:xfrm>
        </p:grpSpPr>
        <p:grpSp>
          <p:nvGrpSpPr>
            <p:cNvPr id="9" name="Group 8"/>
            <p:cNvGrpSpPr/>
            <p:nvPr/>
          </p:nvGrpSpPr>
          <p:grpSpPr>
            <a:xfrm>
              <a:off x="5503645" y="1315016"/>
              <a:ext cx="1358673" cy="2228704"/>
              <a:chOff x="3644153" y="1752600"/>
              <a:chExt cx="1676400" cy="2819400"/>
            </a:xfrm>
          </p:grpSpPr>
          <p:sp>
            <p:nvSpPr>
              <p:cNvPr id="10" name="Oval 9"/>
              <p:cNvSpPr/>
              <p:nvPr/>
            </p:nvSpPr>
            <p:spPr bwMode="auto">
              <a:xfrm>
                <a:off x="3644153" y="1752600"/>
                <a:ext cx="1676400" cy="28194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  <a:alpha val="28000"/>
                </a:schemeClr>
              </a:solidFill>
              <a:ln w="25400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40460"/>
                <a:endParaRPr lang="en-US" dirty="0" smtClean="0"/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 bwMode="auto">
              <a:xfrm>
                <a:off x="4142929" y="2086191"/>
                <a:ext cx="661878" cy="643673"/>
              </a:xfrm>
              <a:prstGeom prst="ellipse">
                <a:avLst/>
              </a:prstGeom>
              <a:solidFill>
                <a:srgbClr val="CC00CC">
                  <a:alpha val="20000"/>
                </a:srgbClr>
              </a:solidFill>
              <a:ln w="22225" cap="flat" cmpd="sng" algn="ctr">
                <a:solidFill>
                  <a:srgbClr val="660033">
                    <a:alpha val="42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940460"/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p</a:t>
                </a:r>
              </a:p>
            </p:txBody>
          </p:sp>
          <p:sp>
            <p:nvSpPr>
              <p:cNvPr id="12" name="Oval 11"/>
              <p:cNvSpPr>
                <a:spLocks noChangeAspect="1"/>
              </p:cNvSpPr>
              <p:nvPr/>
            </p:nvSpPr>
            <p:spPr bwMode="auto">
              <a:xfrm>
                <a:off x="4142929" y="3601504"/>
                <a:ext cx="661878" cy="643673"/>
              </a:xfrm>
              <a:prstGeom prst="ellipse">
                <a:avLst/>
              </a:prstGeom>
              <a:solidFill>
                <a:srgbClr val="FFFF99">
                  <a:alpha val="20000"/>
                </a:srgbClr>
              </a:solidFill>
              <a:ln w="22225" cap="flat" cmpd="sng" algn="ctr">
                <a:solidFill>
                  <a:srgbClr val="660033">
                    <a:alpha val="42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940460"/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13" name="Oval 12"/>
            <p:cNvSpPr>
              <a:spLocks noChangeAspect="1"/>
            </p:cNvSpPr>
            <p:nvPr/>
          </p:nvSpPr>
          <p:spPr bwMode="auto">
            <a:xfrm>
              <a:off x="7827463" y="1842124"/>
              <a:ext cx="800382" cy="758925"/>
            </a:xfrm>
            <a:prstGeom prst="ellipse">
              <a:avLst/>
            </a:prstGeom>
            <a:solidFill>
              <a:schemeClr val="accent1">
                <a:alpha val="34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40460"/>
              <a:endParaRPr lang="en-US" sz="1600" b="1" baseline="300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 defTabSz="940460"/>
              <a:r>
                <a:rPr lang="en-US" sz="1600" b="1" baseline="30000" dirty="0" smtClean="0">
                  <a:latin typeface="Times New Roman" pitchFamily="18" charset="0"/>
                  <a:cs typeface="Times New Roman" pitchFamily="18" charset="0"/>
                </a:rPr>
                <a:t>Target</a:t>
              </a:r>
              <a:endParaRPr lang="en-US" sz="1600" b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 rot="5400000">
              <a:off x="5820696" y="2433224"/>
              <a:ext cx="689022" cy="1287"/>
            </a:xfrm>
            <a:prstGeom prst="line">
              <a:avLst/>
            </a:prstGeom>
            <a:solidFill>
              <a:schemeClr val="accent1"/>
            </a:solidFill>
            <a:ln w="222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6208390" y="2218544"/>
              <a:ext cx="1616603" cy="171991"/>
            </a:xfrm>
            <a:prstGeom prst="line">
              <a:avLst/>
            </a:prstGeom>
            <a:solidFill>
              <a:schemeClr val="accent1"/>
            </a:solidFill>
            <a:ln w="22225" cap="flat" cmpd="sng" algn="ctr">
              <a:solidFill>
                <a:srgbClr val="C00000"/>
              </a:solidFill>
              <a:prstDash val="dashDot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7009986" y="1772216"/>
              <a:ext cx="3224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R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812435" y="2172120"/>
              <a:ext cx="2840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en-US" sz="20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494245" y="1143506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</a:t>
              </a:r>
              <a:endParaRPr lang="en-US" sz="24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88583" y="2172120"/>
              <a:ext cx="3962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>
                  <a:latin typeface="Times New Roman" pitchFamily="18" charset="0"/>
                  <a:cs typeface="Times New Roman" pitchFamily="18" charset="0"/>
                  <a:sym typeface="Symbol"/>
                </a:rPr>
                <a:t></a:t>
              </a:r>
              <a:endParaRPr lang="en-US" sz="24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837837" y="4218801"/>
            <a:ext cx="2329544" cy="2029599"/>
            <a:chOff x="4837837" y="4218801"/>
            <a:chExt cx="2329544" cy="2029599"/>
          </a:xfrm>
        </p:grpSpPr>
        <p:sp>
          <p:nvSpPr>
            <p:cNvPr id="20" name="TextBox 19"/>
            <p:cNvSpPr txBox="1"/>
            <p:nvPr/>
          </p:nvSpPr>
          <p:spPr>
            <a:xfrm>
              <a:off x="6357544" y="5638800"/>
              <a:ext cx="809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Threshold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rot="5400000">
              <a:off x="4199898" y="5257006"/>
              <a:ext cx="1981200" cy="1588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5190498" y="5791200"/>
              <a:ext cx="12192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5285706" y="4486388"/>
              <a:ext cx="914400" cy="12954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40000"/>
                    <a:lumOff val="60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5190498" y="6096000"/>
              <a:ext cx="609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735602" y="5943408"/>
              <a:ext cx="10791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(Ground state)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90498" y="4218801"/>
              <a:ext cx="14398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Breakup Continuum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6200000">
              <a:off x="4756565" y="498133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</a:t>
              </a:r>
              <a:r>
                <a:rPr lang="en-US" sz="1200" b="1" baseline="-250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max</a:t>
              </a:r>
              <a:endParaRPr lang="en-US" sz="1200" b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6140932" y="4722975"/>
            <a:ext cx="1207851" cy="309202"/>
            <a:chOff x="6140932" y="4722975"/>
            <a:chExt cx="1207851" cy="309202"/>
          </a:xfrm>
        </p:grpSpPr>
        <p:sp>
          <p:nvSpPr>
            <p:cNvPr id="24" name="TextBox 23"/>
            <p:cNvSpPr txBox="1"/>
            <p:nvPr/>
          </p:nvSpPr>
          <p:spPr>
            <a:xfrm>
              <a:off x="6140932" y="4724400"/>
              <a:ext cx="3225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 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747336" y="4722975"/>
              <a:ext cx="6014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</a:t>
              </a:r>
              <a:r>
                <a:rPr lang="en-US" sz="1400" baseline="-250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</a:t>
              </a:r>
              <a:r>
                <a:rPr lang="en-US" sz="1400" i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 </a:t>
              </a:r>
              <a:r>
                <a:rPr lang="en-US" sz="1400" baseline="-250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</a:t>
              </a:r>
              <a:endParaRPr lang="en-US" sz="14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>
              <a:off x="6448400" y="4907452"/>
              <a:ext cx="304800" cy="158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7990" y="1333500"/>
            <a:ext cx="3352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4971" y="1828800"/>
            <a:ext cx="4035671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87649" y="2270760"/>
            <a:ext cx="2512314" cy="32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4991637"/>
            <a:ext cx="43243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32550" y="5734975"/>
            <a:ext cx="21240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" name="Slide Number Placeholder 7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7206711" y="3957935"/>
            <a:ext cx="1858113" cy="2290465"/>
            <a:chOff x="7206711" y="3957935"/>
            <a:chExt cx="1858113" cy="2290465"/>
          </a:xfrm>
        </p:grpSpPr>
        <p:grpSp>
          <p:nvGrpSpPr>
            <p:cNvPr id="120" name="Group 119"/>
            <p:cNvGrpSpPr/>
            <p:nvPr/>
          </p:nvGrpSpPr>
          <p:grpSpPr>
            <a:xfrm>
              <a:off x="7559372" y="4876800"/>
              <a:ext cx="1219200" cy="915988"/>
              <a:chOff x="7559372" y="4876800"/>
              <a:chExt cx="1219200" cy="915988"/>
            </a:xfrm>
          </p:grpSpPr>
          <p:cxnSp>
            <p:nvCxnSpPr>
              <p:cNvPr id="30" name="Straight Arrow Connector 29"/>
              <p:cNvCxnSpPr/>
              <p:nvPr/>
            </p:nvCxnSpPr>
            <p:spPr>
              <a:xfrm>
                <a:off x="7559372" y="5791200"/>
                <a:ext cx="1219200" cy="158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Rectangle 48"/>
              <p:cNvSpPr/>
              <p:nvPr/>
            </p:nvSpPr>
            <p:spPr>
              <a:xfrm>
                <a:off x="7851704" y="5324669"/>
                <a:ext cx="274320" cy="152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848600" y="4876800"/>
                <a:ext cx="274320" cy="152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7206711" y="3957935"/>
              <a:ext cx="1858113" cy="2290465"/>
              <a:chOff x="7206711" y="3957935"/>
              <a:chExt cx="1858113" cy="2290465"/>
            </a:xfrm>
          </p:grpSpPr>
          <p:cxnSp>
            <p:nvCxnSpPr>
              <p:cNvPr id="122" name="Straight Connector 121"/>
              <p:cNvCxnSpPr/>
              <p:nvPr/>
            </p:nvCxnSpPr>
            <p:spPr>
              <a:xfrm>
                <a:off x="7559372" y="6096000"/>
                <a:ext cx="609600" cy="0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3" name="Group 82"/>
              <p:cNvGrpSpPr/>
              <p:nvPr/>
            </p:nvGrpSpPr>
            <p:grpSpPr>
              <a:xfrm>
                <a:off x="7206711" y="3957935"/>
                <a:ext cx="1858113" cy="2290465"/>
                <a:chOff x="7206711" y="3957935"/>
                <a:chExt cx="1858113" cy="2290465"/>
              </a:xfrm>
            </p:grpSpPr>
            <p:cxnSp>
              <p:nvCxnSpPr>
                <p:cNvPr id="124" name="Straight Arrow Connector 123"/>
                <p:cNvCxnSpPr/>
                <p:nvPr/>
              </p:nvCxnSpPr>
              <p:spPr>
                <a:xfrm rot="5400000">
                  <a:off x="6568772" y="5257006"/>
                  <a:ext cx="1981200" cy="1588"/>
                </a:xfrm>
                <a:prstGeom prst="straightConnector1">
                  <a:avLst/>
                </a:prstGeom>
                <a:ln w="25400" cmpd="sng">
                  <a:solidFill>
                    <a:schemeClr val="tx1"/>
                  </a:solidFill>
                  <a:headEnd type="arrow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TextBox 124"/>
                <p:cNvSpPr txBox="1"/>
                <p:nvPr/>
              </p:nvSpPr>
              <p:spPr>
                <a:xfrm rot="16200000">
                  <a:off x="7125439" y="4981339"/>
                  <a:ext cx="43954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b="1" dirty="0" smtClean="0">
                      <a:latin typeface="Times New Roman" pitchFamily="18" charset="0"/>
                      <a:cs typeface="Times New Roman" pitchFamily="18" charset="0"/>
                      <a:sym typeface="Symbol"/>
                    </a:rPr>
                    <a:t></a:t>
                  </a:r>
                  <a:r>
                    <a:rPr lang="en-US" sz="1200" b="1" baseline="-25000" dirty="0" smtClean="0">
                      <a:latin typeface="Times New Roman" pitchFamily="18" charset="0"/>
                      <a:cs typeface="Times New Roman" pitchFamily="18" charset="0"/>
                      <a:sym typeface="Symbol"/>
                    </a:rPr>
                    <a:t>max</a:t>
                  </a:r>
                  <a:endParaRPr lang="en-US" sz="1200" b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6" name="TextBox 125"/>
                <p:cNvSpPr txBox="1"/>
                <p:nvPr/>
              </p:nvSpPr>
              <p:spPr>
                <a:xfrm>
                  <a:off x="7578919" y="3957935"/>
                  <a:ext cx="126028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200" dirty="0" err="1" smtClean="0">
                      <a:latin typeface="Times New Roman" pitchFamily="18" charset="0"/>
                      <a:cs typeface="Times New Roman" pitchFamily="18" charset="0"/>
                    </a:rPr>
                    <a:t>Discretized</a:t>
                  </a:r>
                  <a:r>
                    <a:rPr lang="en-US" sz="1200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</a:p>
                <a:p>
                  <a:pPr algn="ctr"/>
                  <a:r>
                    <a:rPr lang="en-US" sz="1200" dirty="0" smtClean="0">
                      <a:latin typeface="Times New Roman" pitchFamily="18" charset="0"/>
                      <a:cs typeface="Times New Roman" pitchFamily="18" charset="0"/>
                    </a:rPr>
                    <a:t>Continuum states</a:t>
                  </a:r>
                  <a:endParaRPr lang="en-US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27" name="Group 73"/>
                <p:cNvGrpSpPr/>
                <p:nvPr/>
              </p:nvGrpSpPr>
              <p:grpSpPr>
                <a:xfrm>
                  <a:off x="7659412" y="4484917"/>
                  <a:ext cx="821090" cy="1296952"/>
                  <a:chOff x="7659412" y="4484917"/>
                  <a:chExt cx="821090" cy="1296952"/>
                </a:xfrm>
              </p:grpSpPr>
              <p:grpSp>
                <p:nvGrpSpPr>
                  <p:cNvPr id="133" name="Group 56"/>
                  <p:cNvGrpSpPr/>
                  <p:nvPr/>
                </p:nvGrpSpPr>
                <p:grpSpPr>
                  <a:xfrm>
                    <a:off x="7659412" y="4484917"/>
                    <a:ext cx="275255" cy="1295400"/>
                    <a:chOff x="7848600" y="4484917"/>
                    <a:chExt cx="275255" cy="1295400"/>
                  </a:xfrm>
                </p:grpSpPr>
                <p:sp>
                  <p:nvSpPr>
                    <p:cNvPr id="148" name="Rectangle 147"/>
                    <p:cNvSpPr/>
                    <p:nvPr/>
                  </p:nvSpPr>
                  <p:spPr>
                    <a:xfrm>
                      <a:off x="7848600" y="4484917"/>
                      <a:ext cx="274320" cy="1295400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16200000" scaled="1"/>
                      <a:tileRect/>
                    </a:gra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9" name="Rectangle 148"/>
                    <p:cNvSpPr/>
                    <p:nvPr/>
                  </p:nvSpPr>
                  <p:spPr>
                    <a:xfrm>
                      <a:off x="7849535" y="5477069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0" name="Rectangle 149"/>
                    <p:cNvSpPr/>
                    <p:nvPr/>
                  </p:nvSpPr>
                  <p:spPr>
                    <a:xfrm>
                      <a:off x="7848600" y="5029200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 150"/>
                    <p:cNvSpPr/>
                    <p:nvPr/>
                  </p:nvSpPr>
                  <p:spPr>
                    <a:xfrm>
                      <a:off x="7848600" y="5178496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 151"/>
                    <p:cNvSpPr/>
                    <p:nvPr/>
                  </p:nvSpPr>
                  <p:spPr>
                    <a:xfrm>
                      <a:off x="7848600" y="4724400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 152"/>
                    <p:cNvSpPr/>
                    <p:nvPr/>
                  </p:nvSpPr>
                  <p:spPr>
                    <a:xfrm>
                      <a:off x="7848600" y="4495800"/>
                      <a:ext cx="274320" cy="2286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4" name="Group 57"/>
                  <p:cNvGrpSpPr/>
                  <p:nvPr/>
                </p:nvGrpSpPr>
                <p:grpSpPr>
                  <a:xfrm>
                    <a:off x="7926888" y="4486469"/>
                    <a:ext cx="275255" cy="1295400"/>
                    <a:chOff x="7848600" y="4484917"/>
                    <a:chExt cx="275255" cy="1295400"/>
                  </a:xfrm>
                </p:grpSpPr>
                <p:sp>
                  <p:nvSpPr>
                    <p:cNvPr id="142" name="Rectangle 141"/>
                    <p:cNvSpPr/>
                    <p:nvPr/>
                  </p:nvSpPr>
                  <p:spPr>
                    <a:xfrm>
                      <a:off x="7848600" y="4484917"/>
                      <a:ext cx="274320" cy="1295400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16200000" scaled="1"/>
                      <a:tileRect/>
                    </a:gra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3" name="Rectangle 142"/>
                    <p:cNvSpPr/>
                    <p:nvPr/>
                  </p:nvSpPr>
                  <p:spPr>
                    <a:xfrm>
                      <a:off x="7849535" y="5477069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4" name="Rectangle 143"/>
                    <p:cNvSpPr/>
                    <p:nvPr/>
                  </p:nvSpPr>
                  <p:spPr>
                    <a:xfrm>
                      <a:off x="7848600" y="5029200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5" name="Rectangle 144"/>
                    <p:cNvSpPr/>
                    <p:nvPr/>
                  </p:nvSpPr>
                  <p:spPr>
                    <a:xfrm>
                      <a:off x="7848600" y="5178496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6" name="Rectangle 145"/>
                    <p:cNvSpPr/>
                    <p:nvPr/>
                  </p:nvSpPr>
                  <p:spPr>
                    <a:xfrm>
                      <a:off x="7848600" y="4724400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7" name="Rectangle 146"/>
                    <p:cNvSpPr/>
                    <p:nvPr/>
                  </p:nvSpPr>
                  <p:spPr>
                    <a:xfrm>
                      <a:off x="7848600" y="4495800"/>
                      <a:ext cx="274320" cy="2286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5" name="Group 64"/>
                  <p:cNvGrpSpPr/>
                  <p:nvPr/>
                </p:nvGrpSpPr>
                <p:grpSpPr>
                  <a:xfrm>
                    <a:off x="8205247" y="4486469"/>
                    <a:ext cx="275255" cy="1295400"/>
                    <a:chOff x="7848600" y="4484917"/>
                    <a:chExt cx="275255" cy="1295400"/>
                  </a:xfrm>
                </p:grpSpPr>
                <p:sp>
                  <p:nvSpPr>
                    <p:cNvPr id="136" name="Rectangle 135"/>
                    <p:cNvSpPr/>
                    <p:nvPr/>
                  </p:nvSpPr>
                  <p:spPr>
                    <a:xfrm>
                      <a:off x="7848600" y="4484917"/>
                      <a:ext cx="274320" cy="1295400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16200000" scaled="1"/>
                      <a:tileRect/>
                    </a:gra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7" name="Rectangle 136"/>
                    <p:cNvSpPr/>
                    <p:nvPr/>
                  </p:nvSpPr>
                  <p:spPr>
                    <a:xfrm>
                      <a:off x="7849535" y="5477069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8" name="Rectangle 137"/>
                    <p:cNvSpPr/>
                    <p:nvPr/>
                  </p:nvSpPr>
                  <p:spPr>
                    <a:xfrm>
                      <a:off x="7848600" y="5029200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9" name="Rectangle 138"/>
                    <p:cNvSpPr/>
                    <p:nvPr/>
                  </p:nvSpPr>
                  <p:spPr>
                    <a:xfrm>
                      <a:off x="7848600" y="5178496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" name="Rectangle 139"/>
                    <p:cNvSpPr/>
                    <p:nvPr/>
                  </p:nvSpPr>
                  <p:spPr>
                    <a:xfrm>
                      <a:off x="7848600" y="4724400"/>
                      <a:ext cx="274320" cy="1524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1" name="Rectangle 140"/>
                    <p:cNvSpPr/>
                    <p:nvPr/>
                  </p:nvSpPr>
                  <p:spPr>
                    <a:xfrm>
                      <a:off x="7848600" y="4495800"/>
                      <a:ext cx="274320" cy="228600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sp>
              <p:nvSpPr>
                <p:cNvPr id="128" name="TextBox 127"/>
                <p:cNvSpPr txBox="1"/>
                <p:nvPr/>
              </p:nvSpPr>
              <p:spPr>
                <a:xfrm>
                  <a:off x="8495437" y="4876800"/>
                  <a:ext cx="56938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….</a:t>
                  </a:r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9" name="TextBox 128"/>
                <p:cNvSpPr txBox="1"/>
                <p:nvPr/>
              </p:nvSpPr>
              <p:spPr>
                <a:xfrm>
                  <a:off x="7612221" y="5780317"/>
                  <a:ext cx="37542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b="1" dirty="0" smtClean="0"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r>
                    <a:rPr lang="en-US" sz="12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1/2</a:t>
                  </a:r>
                  <a:endParaRPr lang="en-US" sz="1200" b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0" name="TextBox 129"/>
                <p:cNvSpPr txBox="1"/>
                <p:nvPr/>
              </p:nvSpPr>
              <p:spPr>
                <a:xfrm>
                  <a:off x="7876593" y="5772538"/>
                  <a:ext cx="401072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b="1" dirty="0" smtClean="0">
                      <a:latin typeface="Times New Roman" pitchFamily="18" charset="0"/>
                      <a:cs typeface="Times New Roman" pitchFamily="18" charset="0"/>
                    </a:rPr>
                    <a:t>p</a:t>
                  </a:r>
                  <a:r>
                    <a:rPr lang="en-US" sz="12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1/2</a:t>
                  </a:r>
                  <a:endParaRPr lang="en-US" sz="1200" b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1" name="TextBox 130"/>
                <p:cNvSpPr txBox="1"/>
                <p:nvPr/>
              </p:nvSpPr>
              <p:spPr>
                <a:xfrm>
                  <a:off x="8153400" y="5772346"/>
                  <a:ext cx="401072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b="1" dirty="0" smtClean="0">
                      <a:latin typeface="Times New Roman" pitchFamily="18" charset="0"/>
                      <a:cs typeface="Times New Roman" pitchFamily="18" charset="0"/>
                    </a:rPr>
                    <a:t>p</a:t>
                  </a:r>
                  <a:r>
                    <a:rPr lang="en-US" sz="12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3/2</a:t>
                  </a:r>
                  <a:endParaRPr lang="en-US" sz="1200" b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2" name="TextBox 131"/>
                <p:cNvSpPr txBox="1"/>
                <p:nvPr/>
              </p:nvSpPr>
              <p:spPr>
                <a:xfrm>
                  <a:off x="8458200" y="5648131"/>
                  <a:ext cx="56938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….</a:t>
                  </a:r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1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dirty="0" smtClean="0"/>
              <a:t>APS APRIL Meeting, 2011</a:t>
            </a:r>
            <a:endParaRPr lang="en-US" dirty="0"/>
          </a:p>
        </p:txBody>
      </p:sp>
      <p:grpSp>
        <p:nvGrpSpPr>
          <p:cNvPr id="2" name="Group 14"/>
          <p:cNvGrpSpPr/>
          <p:nvPr/>
        </p:nvGrpSpPr>
        <p:grpSpPr>
          <a:xfrm>
            <a:off x="1143000" y="3029096"/>
            <a:ext cx="1358673" cy="2228704"/>
            <a:chOff x="3644153" y="1752600"/>
            <a:chExt cx="1676400" cy="2819400"/>
          </a:xfrm>
        </p:grpSpPr>
        <p:sp>
          <p:nvSpPr>
            <p:cNvPr id="16" name="Oval 15"/>
            <p:cNvSpPr/>
            <p:nvPr/>
          </p:nvSpPr>
          <p:spPr bwMode="auto">
            <a:xfrm>
              <a:off x="3644153" y="1752600"/>
              <a:ext cx="1676400" cy="28194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28000"/>
              </a:schemeClr>
            </a:solidFill>
            <a:ln w="254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40460"/>
              <a:endParaRPr lang="en-US" dirty="0" smtClean="0"/>
            </a:p>
          </p:txBody>
        </p:sp>
        <p:sp>
          <p:nvSpPr>
            <p:cNvPr id="17" name="Oval 16"/>
            <p:cNvSpPr>
              <a:spLocks noChangeAspect="1"/>
            </p:cNvSpPr>
            <p:nvPr/>
          </p:nvSpPr>
          <p:spPr bwMode="auto">
            <a:xfrm>
              <a:off x="4142929" y="2086191"/>
              <a:ext cx="661878" cy="643673"/>
            </a:xfrm>
            <a:prstGeom prst="ellipse">
              <a:avLst/>
            </a:prstGeom>
            <a:solidFill>
              <a:srgbClr val="CC00CC">
                <a:alpha val="20000"/>
              </a:srgbClr>
            </a:solidFill>
            <a:ln w="22225" cap="flat" cmpd="sng" algn="ctr">
              <a:solidFill>
                <a:srgbClr val="660033">
                  <a:alpha val="42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40460"/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p</a:t>
              </a:r>
            </a:p>
          </p:txBody>
        </p:sp>
        <p:sp>
          <p:nvSpPr>
            <p:cNvPr id="18" name="Oval 17"/>
            <p:cNvSpPr>
              <a:spLocks noChangeAspect="1"/>
            </p:cNvSpPr>
            <p:nvPr/>
          </p:nvSpPr>
          <p:spPr bwMode="auto">
            <a:xfrm>
              <a:off x="4142929" y="3601504"/>
              <a:ext cx="661878" cy="643673"/>
            </a:xfrm>
            <a:prstGeom prst="ellipse">
              <a:avLst/>
            </a:prstGeom>
            <a:solidFill>
              <a:srgbClr val="FFFF99">
                <a:alpha val="20000"/>
              </a:srgbClr>
            </a:solidFill>
            <a:ln w="22225" cap="flat" cmpd="sng" algn="ctr">
              <a:solidFill>
                <a:srgbClr val="660033">
                  <a:alpha val="42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40460"/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</p:grpSp>
      <p:sp>
        <p:nvSpPr>
          <p:cNvPr id="19" name="Oval 18"/>
          <p:cNvSpPr>
            <a:spLocks noChangeAspect="1"/>
          </p:cNvSpPr>
          <p:nvPr/>
        </p:nvSpPr>
        <p:spPr bwMode="auto">
          <a:xfrm>
            <a:off x="3466818" y="3556204"/>
            <a:ext cx="800382" cy="758925"/>
          </a:xfrm>
          <a:prstGeom prst="ellipse">
            <a:avLst/>
          </a:prstGeom>
          <a:solidFill>
            <a:schemeClr val="accent1">
              <a:alpha val="3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40460"/>
            <a:endParaRPr lang="en-US" sz="16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ctr" defTabSz="940460"/>
            <a:r>
              <a:rPr lang="en-US" sz="1600" b="1" baseline="30000" dirty="0" smtClean="0">
                <a:latin typeface="Times New Roman" pitchFamily="18" charset="0"/>
                <a:cs typeface="Times New Roman" pitchFamily="18" charset="0"/>
              </a:rPr>
              <a:t>Target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 rot="5400000">
            <a:off x="1460051" y="4147304"/>
            <a:ext cx="689022" cy="1287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1847745" y="3932624"/>
            <a:ext cx="1616603" cy="171991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dashDot"/>
            <a:round/>
            <a:headEnd type="none" w="med" len="med"/>
            <a:tailEnd type="arrow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649341" y="3486296"/>
            <a:ext cx="3224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51790" y="3886200"/>
            <a:ext cx="284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r</a:t>
            </a:r>
            <a:endParaRPr lang="en-US" sz="20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 rot="4794093">
            <a:off x="6382528" y="3455424"/>
            <a:ext cx="1146533" cy="2228704"/>
          </a:xfrm>
          <a:prstGeom prst="ellipse">
            <a:avLst/>
          </a:prstGeom>
          <a:solidFill>
            <a:schemeClr val="accent2">
              <a:lumMod val="40000"/>
              <a:lumOff val="60000"/>
              <a:alpha val="28000"/>
            </a:schemeClr>
          </a:solidFill>
          <a:ln w="254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40460"/>
            <a:endParaRPr lang="en-US" dirty="0" smtClean="0"/>
          </a:p>
        </p:txBody>
      </p:sp>
      <p:sp>
        <p:nvSpPr>
          <p:cNvPr id="29" name="Oval 28"/>
          <p:cNvSpPr>
            <a:spLocks noChangeAspect="1"/>
          </p:cNvSpPr>
          <p:nvPr/>
        </p:nvSpPr>
        <p:spPr bwMode="auto">
          <a:xfrm>
            <a:off x="5966843" y="3291099"/>
            <a:ext cx="536433" cy="508816"/>
          </a:xfrm>
          <a:prstGeom prst="ellipse">
            <a:avLst/>
          </a:prstGeom>
          <a:solidFill>
            <a:srgbClr val="CC00CC">
              <a:alpha val="20000"/>
            </a:srgbClr>
          </a:solidFill>
          <a:ln w="22225" cap="flat" cmpd="sng" algn="ctr">
            <a:solidFill>
              <a:srgbClr val="660033">
                <a:alpha val="42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4046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 bwMode="auto">
          <a:xfrm>
            <a:off x="5966843" y="4488937"/>
            <a:ext cx="536433" cy="508816"/>
          </a:xfrm>
          <a:prstGeom prst="ellipse">
            <a:avLst/>
          </a:prstGeom>
          <a:solidFill>
            <a:srgbClr val="FFFF99">
              <a:alpha val="20000"/>
            </a:srgbClr>
          </a:solidFill>
          <a:ln w="22225" cap="flat" cmpd="sng" algn="ctr">
            <a:solidFill>
              <a:srgbClr val="660033">
                <a:alpha val="42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4046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31" name="Oval 30"/>
          <p:cNvSpPr>
            <a:spLocks noChangeAspect="1"/>
          </p:cNvSpPr>
          <p:nvPr/>
        </p:nvSpPr>
        <p:spPr bwMode="auto">
          <a:xfrm>
            <a:off x="6970689" y="4053480"/>
            <a:ext cx="800382" cy="758925"/>
          </a:xfrm>
          <a:prstGeom prst="ellipse">
            <a:avLst/>
          </a:prstGeom>
          <a:solidFill>
            <a:schemeClr val="accent1">
              <a:alpha val="3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40460"/>
            <a:endParaRPr lang="en-US" sz="16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ctr" defTabSz="940460"/>
            <a:r>
              <a:rPr lang="en-US" sz="1600" b="1" baseline="30000" dirty="0" smtClean="0">
                <a:latin typeface="Times New Roman" pitchFamily="18" charset="0"/>
                <a:cs typeface="Times New Roman" pitchFamily="18" charset="0"/>
              </a:rPr>
              <a:t>Target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Connector 31"/>
          <p:cNvCxnSpPr>
            <a:endCxn id="30" idx="6"/>
          </p:cNvCxnSpPr>
          <p:nvPr/>
        </p:nvCxnSpPr>
        <p:spPr bwMode="auto">
          <a:xfrm rot="10800000" flipV="1">
            <a:off x="6503276" y="4597757"/>
            <a:ext cx="520004" cy="145587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33" name="Straight Connector 32"/>
          <p:cNvCxnSpPr>
            <a:stCxn id="29" idx="5"/>
          </p:cNvCxnSpPr>
          <p:nvPr/>
        </p:nvCxnSpPr>
        <p:spPr bwMode="auto">
          <a:xfrm rot="16200000" flipH="1">
            <a:off x="6179959" y="3970159"/>
            <a:ext cx="922799" cy="433282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dashDot"/>
            <a:round/>
            <a:headEnd type="arrow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553200" y="35622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i="1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sz="20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05600" y="462909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i="1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sz="20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143000" y="5486400"/>
            <a:ext cx="1651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Entrance Channel</a:t>
            </a:r>
            <a:endParaRPr lang="en-US" sz="1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27904" y="5421868"/>
            <a:ext cx="12634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Exit Channel</a:t>
            </a:r>
            <a:endParaRPr lang="en-US" sz="1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44573" y="245006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Remnant</a:t>
            </a:r>
            <a:endParaRPr lang="en-US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397" y="1292352"/>
            <a:ext cx="7735603" cy="61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8" name="Straight Arrow Connector 37"/>
          <p:cNvCxnSpPr/>
          <p:nvPr/>
        </p:nvCxnSpPr>
        <p:spPr>
          <a:xfrm rot="16200000" flipH="1">
            <a:off x="6057186" y="1944947"/>
            <a:ext cx="497048" cy="48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1000" y="533400"/>
            <a:ext cx="5011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Transfer Matrix Element:</a:t>
            </a:r>
            <a:endParaRPr lang="en-US" sz="2000" dirty="0" smtClean="0">
              <a:solidFill>
                <a:schemeClr val="accent2"/>
              </a:solidFill>
              <a:latin typeface="Times New Roman"/>
              <a:cs typeface="Times New Roman"/>
              <a:sym typeface="Symbol"/>
            </a:endParaRPr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0" name="Rectangle 39"/>
          <p:cNvSpPr>
            <a:spLocks noChangeAspect="1"/>
          </p:cNvSpPr>
          <p:nvPr/>
        </p:nvSpPr>
        <p:spPr>
          <a:xfrm>
            <a:off x="6552126" y="1613079"/>
            <a:ext cx="411480" cy="2743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999655" y="1234890"/>
            <a:ext cx="2057399" cy="695868"/>
          </a:xfrm>
          <a:prstGeom prst="ellipse">
            <a:avLst/>
          </a:prstGeom>
          <a:solidFill>
            <a:schemeClr val="accent3">
              <a:lumMod val="60000"/>
              <a:lumOff val="40000"/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46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cs typeface="Times New Roman" pitchFamily="18" charset="0"/>
              </a:rPr>
              <a:t>Faddeev Formalism 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5105400"/>
            <a:ext cx="8534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33CC"/>
                </a:solidFill>
                <a:latin typeface="Times New Roman" pitchFamily="18" charset="0"/>
              </a:rPr>
              <a:t>Few examples, where the formalism is used to study (d,p) reactions:</a:t>
            </a:r>
          </a:p>
          <a:p>
            <a:endParaRPr lang="en-US" sz="1000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A. </a:t>
            </a:r>
            <a:r>
              <a:rPr lang="en-US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Deltuva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A. M. Moro, E. </a:t>
            </a:r>
            <a:r>
              <a:rPr lang="en-US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Cravo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F. M. </a:t>
            </a:r>
            <a:r>
              <a:rPr lang="en-US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Nunes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&amp; A. C. Fonseca, Phys. Rev. C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76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064602 (2007).</a:t>
            </a:r>
            <a:endParaRPr lang="en-US" sz="8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A. Deltuva &amp; A. C. Fonseca, Phys. Rev. C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79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014606 (2009).</a:t>
            </a:r>
            <a:endParaRPr lang="en-US" sz="8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A. </a:t>
            </a:r>
            <a:r>
              <a:rPr lang="en-US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Deltuva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Phys. Rev. C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79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021602 (2009).</a:t>
            </a:r>
          </a:p>
        </p:txBody>
      </p:sp>
      <p:grpSp>
        <p:nvGrpSpPr>
          <p:cNvPr id="9" name="Group 14"/>
          <p:cNvGrpSpPr/>
          <p:nvPr/>
        </p:nvGrpSpPr>
        <p:grpSpPr>
          <a:xfrm>
            <a:off x="228600" y="1219200"/>
            <a:ext cx="990599" cy="1752600"/>
            <a:chOff x="3644153" y="1752600"/>
            <a:chExt cx="1676400" cy="2819400"/>
          </a:xfrm>
        </p:grpSpPr>
        <p:sp>
          <p:nvSpPr>
            <p:cNvPr id="10" name="Oval 9"/>
            <p:cNvSpPr/>
            <p:nvPr/>
          </p:nvSpPr>
          <p:spPr bwMode="auto">
            <a:xfrm>
              <a:off x="3644153" y="1752600"/>
              <a:ext cx="1676400" cy="28194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28000"/>
              </a:schemeClr>
            </a:solidFill>
            <a:ln w="254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40460"/>
              <a:endParaRPr lang="en-US" dirty="0" smtClean="0"/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 bwMode="auto">
            <a:xfrm>
              <a:off x="4142927" y="2086190"/>
              <a:ext cx="680877" cy="662150"/>
            </a:xfrm>
            <a:prstGeom prst="ellipse">
              <a:avLst/>
            </a:prstGeom>
            <a:solidFill>
              <a:srgbClr val="CC00CC">
                <a:alpha val="20000"/>
              </a:srgbClr>
            </a:solidFill>
            <a:ln w="22225" cap="flat" cmpd="sng" algn="ctr">
              <a:solidFill>
                <a:srgbClr val="660033">
                  <a:alpha val="42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40460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p</a:t>
              </a: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 bwMode="auto">
            <a:xfrm>
              <a:off x="4142927" y="3601504"/>
              <a:ext cx="680877" cy="662150"/>
            </a:xfrm>
            <a:prstGeom prst="ellipse">
              <a:avLst/>
            </a:prstGeom>
            <a:solidFill>
              <a:srgbClr val="FFFF99">
                <a:alpha val="20000"/>
              </a:srgbClr>
            </a:solidFill>
            <a:ln w="22225" cap="flat" cmpd="sng" algn="ctr">
              <a:solidFill>
                <a:srgbClr val="660033">
                  <a:alpha val="42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40460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</p:grpSp>
      <p:sp>
        <p:nvSpPr>
          <p:cNvPr id="13" name="Oval 12"/>
          <p:cNvSpPr>
            <a:spLocks noChangeAspect="1"/>
          </p:cNvSpPr>
          <p:nvPr/>
        </p:nvSpPr>
        <p:spPr bwMode="auto">
          <a:xfrm>
            <a:off x="1971868" y="1606337"/>
            <a:ext cx="731520" cy="731520"/>
          </a:xfrm>
          <a:prstGeom prst="ellipse">
            <a:avLst/>
          </a:prstGeom>
          <a:solidFill>
            <a:schemeClr val="accent1">
              <a:alpha val="3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40460"/>
            <a:endParaRPr lang="en-US" sz="16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ctr" defTabSz="940460"/>
            <a:r>
              <a:rPr lang="en-US" sz="1400" b="1" baseline="30000" dirty="0" smtClean="0">
                <a:latin typeface="Times New Roman" pitchFamily="18" charset="0"/>
                <a:cs typeface="Times New Roman" pitchFamily="18" charset="0"/>
              </a:rPr>
              <a:t>Target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>
            <a:endCxn id="12" idx="0"/>
          </p:cNvCxnSpPr>
          <p:nvPr/>
        </p:nvCxnSpPr>
        <p:spPr bwMode="auto">
          <a:xfrm rot="16200000" flipH="1">
            <a:off x="434321" y="2078342"/>
            <a:ext cx="542942" cy="37411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729626" y="1981200"/>
            <a:ext cx="1251573" cy="145557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80999" y="182880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5399" y="1673423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83344" y="85725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14"/>
          <p:cNvGrpSpPr/>
          <p:nvPr/>
        </p:nvGrpSpPr>
        <p:grpSpPr>
          <a:xfrm>
            <a:off x="3011612" y="1219200"/>
            <a:ext cx="990599" cy="1752600"/>
            <a:chOff x="3644153" y="1752600"/>
            <a:chExt cx="1676400" cy="2819400"/>
          </a:xfrm>
        </p:grpSpPr>
        <p:sp>
          <p:nvSpPr>
            <p:cNvPr id="30" name="Oval 29"/>
            <p:cNvSpPr/>
            <p:nvPr/>
          </p:nvSpPr>
          <p:spPr bwMode="auto">
            <a:xfrm>
              <a:off x="3644153" y="1752600"/>
              <a:ext cx="1676400" cy="28194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28000"/>
              </a:schemeClr>
            </a:solidFill>
            <a:ln w="254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40460"/>
              <a:endParaRPr lang="en-US" dirty="0" smtClean="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 bwMode="auto">
            <a:xfrm>
              <a:off x="4142927" y="2086190"/>
              <a:ext cx="680877" cy="662150"/>
            </a:xfrm>
            <a:prstGeom prst="ellipse">
              <a:avLst/>
            </a:prstGeom>
            <a:solidFill>
              <a:srgbClr val="CC00CC">
                <a:alpha val="20000"/>
              </a:srgbClr>
            </a:solidFill>
            <a:ln w="22225" cap="flat" cmpd="sng" algn="ctr">
              <a:solidFill>
                <a:srgbClr val="660033">
                  <a:alpha val="42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40460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p</a:t>
              </a:r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 bwMode="auto">
            <a:xfrm>
              <a:off x="4142927" y="3601504"/>
              <a:ext cx="680877" cy="662150"/>
            </a:xfrm>
            <a:prstGeom prst="ellipse">
              <a:avLst/>
            </a:prstGeom>
            <a:solidFill>
              <a:srgbClr val="FFFF99">
                <a:alpha val="20000"/>
              </a:srgbClr>
            </a:solidFill>
            <a:ln w="22225" cap="flat" cmpd="sng" algn="ctr">
              <a:solidFill>
                <a:srgbClr val="660033">
                  <a:alpha val="42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40460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</p:grpSp>
      <p:sp>
        <p:nvSpPr>
          <p:cNvPr id="24" name="Oval 23"/>
          <p:cNvSpPr>
            <a:spLocks noChangeAspect="1"/>
          </p:cNvSpPr>
          <p:nvPr/>
        </p:nvSpPr>
        <p:spPr bwMode="auto">
          <a:xfrm>
            <a:off x="4754880" y="1606337"/>
            <a:ext cx="731520" cy="731520"/>
          </a:xfrm>
          <a:prstGeom prst="ellipse">
            <a:avLst/>
          </a:prstGeom>
          <a:solidFill>
            <a:schemeClr val="accent1">
              <a:alpha val="3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40460"/>
            <a:endParaRPr lang="en-US" sz="16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ctr" defTabSz="940460"/>
            <a:r>
              <a:rPr lang="en-US" sz="1400" b="1" baseline="30000" dirty="0" smtClean="0">
                <a:latin typeface="Times New Roman" pitchFamily="18" charset="0"/>
                <a:cs typeface="Times New Roman" pitchFamily="18" charset="0"/>
              </a:rPr>
              <a:t>Target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>
            <a:endCxn id="31" idx="6"/>
          </p:cNvCxnSpPr>
          <p:nvPr/>
        </p:nvCxnSpPr>
        <p:spPr bwMode="auto">
          <a:xfrm rot="10800000">
            <a:off x="3708678" y="1632372"/>
            <a:ext cx="863322" cy="425029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traight Connector 25"/>
          <p:cNvCxnSpPr>
            <a:stCxn id="24" idx="2"/>
            <a:endCxn id="32" idx="6"/>
          </p:cNvCxnSpPr>
          <p:nvPr/>
        </p:nvCxnSpPr>
        <p:spPr bwMode="auto">
          <a:xfrm rot="10800000" flipV="1">
            <a:off x="3708678" y="1972097"/>
            <a:ext cx="1046202" cy="602226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4114800" y="2283023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14800" y="1524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26544" y="835223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(2)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14"/>
          <p:cNvGrpSpPr/>
          <p:nvPr/>
        </p:nvGrpSpPr>
        <p:grpSpPr>
          <a:xfrm>
            <a:off x="5791200" y="1219200"/>
            <a:ext cx="990599" cy="1752600"/>
            <a:chOff x="3644153" y="1752600"/>
            <a:chExt cx="1676400" cy="2819400"/>
          </a:xfrm>
        </p:grpSpPr>
        <p:sp>
          <p:nvSpPr>
            <p:cNvPr id="41" name="Oval 40"/>
            <p:cNvSpPr/>
            <p:nvPr/>
          </p:nvSpPr>
          <p:spPr bwMode="auto">
            <a:xfrm>
              <a:off x="3644153" y="1752600"/>
              <a:ext cx="1676400" cy="28194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28000"/>
              </a:schemeClr>
            </a:solidFill>
            <a:ln w="254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40460"/>
              <a:endParaRPr lang="en-US" dirty="0" smtClean="0"/>
            </a:p>
          </p:txBody>
        </p:sp>
        <p:sp>
          <p:nvSpPr>
            <p:cNvPr id="42" name="Oval 41"/>
            <p:cNvSpPr>
              <a:spLocks noChangeAspect="1"/>
            </p:cNvSpPr>
            <p:nvPr/>
          </p:nvSpPr>
          <p:spPr bwMode="auto">
            <a:xfrm>
              <a:off x="4142927" y="2086190"/>
              <a:ext cx="680877" cy="662150"/>
            </a:xfrm>
            <a:prstGeom prst="ellipse">
              <a:avLst/>
            </a:prstGeom>
            <a:solidFill>
              <a:srgbClr val="CC00CC">
                <a:alpha val="20000"/>
              </a:srgbClr>
            </a:solidFill>
            <a:ln w="22225" cap="flat" cmpd="sng" algn="ctr">
              <a:solidFill>
                <a:srgbClr val="660033">
                  <a:alpha val="42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40460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p</a:t>
              </a:r>
            </a:p>
          </p:txBody>
        </p:sp>
        <p:sp>
          <p:nvSpPr>
            <p:cNvPr id="43" name="Oval 42"/>
            <p:cNvSpPr>
              <a:spLocks noChangeAspect="1"/>
            </p:cNvSpPr>
            <p:nvPr/>
          </p:nvSpPr>
          <p:spPr bwMode="auto">
            <a:xfrm>
              <a:off x="4142927" y="3601504"/>
              <a:ext cx="680877" cy="662150"/>
            </a:xfrm>
            <a:prstGeom prst="ellipse">
              <a:avLst/>
            </a:prstGeom>
            <a:solidFill>
              <a:srgbClr val="FFFF99">
                <a:alpha val="20000"/>
              </a:srgbClr>
            </a:solidFill>
            <a:ln w="22225" cap="flat" cmpd="sng" algn="ctr">
              <a:solidFill>
                <a:srgbClr val="660033">
                  <a:alpha val="42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40460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</p:grpSp>
      <p:sp>
        <p:nvSpPr>
          <p:cNvPr id="35" name="Oval 34"/>
          <p:cNvSpPr>
            <a:spLocks noChangeAspect="1"/>
          </p:cNvSpPr>
          <p:nvPr/>
        </p:nvSpPr>
        <p:spPr bwMode="auto">
          <a:xfrm>
            <a:off x="7534468" y="1606337"/>
            <a:ext cx="731520" cy="731520"/>
          </a:xfrm>
          <a:prstGeom prst="ellipse">
            <a:avLst/>
          </a:prstGeom>
          <a:solidFill>
            <a:schemeClr val="accent1">
              <a:alpha val="3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40460"/>
            <a:endParaRPr lang="en-US" sz="16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ctr" defTabSz="940460"/>
            <a:r>
              <a:rPr lang="en-US" sz="1400" b="1" baseline="30000" dirty="0" smtClean="0">
                <a:latin typeface="Times New Roman" pitchFamily="18" charset="0"/>
                <a:cs typeface="Times New Roman" pitchFamily="18" charset="0"/>
              </a:rPr>
              <a:t>Target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>
            <a:endCxn id="43" idx="6"/>
          </p:cNvCxnSpPr>
          <p:nvPr/>
        </p:nvCxnSpPr>
        <p:spPr bwMode="auto">
          <a:xfrm rot="10800000" flipV="1">
            <a:off x="6488266" y="1932993"/>
            <a:ext cx="903134" cy="641329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7" name="Straight Connector 36"/>
          <p:cNvCxnSpPr>
            <a:stCxn id="35" idx="2"/>
            <a:endCxn id="42" idx="6"/>
          </p:cNvCxnSpPr>
          <p:nvPr/>
        </p:nvCxnSpPr>
        <p:spPr bwMode="auto">
          <a:xfrm rot="10800000">
            <a:off x="6488266" y="1632371"/>
            <a:ext cx="1046202" cy="339726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6934200" y="1427586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="1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57999" y="2286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="1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074544" y="83820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(3)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921" y="3276600"/>
            <a:ext cx="461917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CDCC v/s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Faddeev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990600"/>
            <a:ext cx="807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Ref.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: A. </a:t>
            </a:r>
            <a:r>
              <a:rPr lang="en-US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Deltuva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A. M. Moro, E. </a:t>
            </a:r>
            <a:r>
              <a:rPr lang="en-US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Cravo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F. M. </a:t>
            </a:r>
            <a:r>
              <a:rPr lang="en-US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Nunes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&amp; A. C. Fonseca, </a:t>
            </a:r>
            <a:r>
              <a:rPr lang="en-US" sz="16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PRC</a:t>
            </a:r>
            <a:r>
              <a:rPr lang="en-US" sz="16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76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, 064602 (2007).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0" y="1524000"/>
            <a:ext cx="764811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</a:rPr>
              <a:t> Studied for three reactions:</a:t>
            </a:r>
          </a:p>
          <a:p>
            <a:endParaRPr lang="en-US" sz="800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d + 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</a:rPr>
              <a:t>12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C @ E</a:t>
            </a:r>
            <a:r>
              <a:rPr lang="en-US" baseline="-25000" dirty="0" smtClean="0">
                <a:solidFill>
                  <a:srgbClr val="002060"/>
                </a:solidFill>
                <a:latin typeface="Times New Roman" pitchFamily="18" charset="0"/>
              </a:rPr>
              <a:t>d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= 56 MeV             (elastic &amp; breakup observables)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d + 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</a:rPr>
              <a:t>58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Ni @ E</a:t>
            </a:r>
            <a:r>
              <a:rPr lang="en-US" baseline="-25000" dirty="0" smtClean="0">
                <a:solidFill>
                  <a:srgbClr val="002060"/>
                </a:solidFill>
                <a:latin typeface="Times New Roman" pitchFamily="18" charset="0"/>
              </a:rPr>
              <a:t>d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= 80 MeV           (elastic &amp; breakup observables)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p + 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</a:rPr>
              <a:t>11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Be @ E</a:t>
            </a:r>
            <a:r>
              <a:rPr lang="en-US" baseline="-25000" dirty="0" smtClean="0">
                <a:solidFill>
                  <a:srgbClr val="002060"/>
                </a:solidFill>
                <a:latin typeface="Times New Roman" pitchFamily="18" charset="0"/>
              </a:rPr>
              <a:t>11Be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= 38.4 MeV/A (elastic, breakup &amp; transfer observables)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0308" y="3886200"/>
            <a:ext cx="3262432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For breakup &amp; transfer: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</a:rPr>
              <a:t>CDCC underestimates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</a:rPr>
              <a:t>Faddeev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</a:rPr>
              <a:t>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83703" y="2041075"/>
            <a:ext cx="3429000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CDCC in agreement with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Faddeev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!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98242" y="1968321"/>
            <a:ext cx="2362200" cy="533400"/>
          </a:xfrm>
          <a:prstGeom prst="roundRect">
            <a:avLst/>
          </a:prstGeom>
          <a:solidFill>
            <a:schemeClr val="accent6">
              <a:lumMod val="9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159052" y="2910840"/>
            <a:ext cx="3717748" cy="3474720"/>
            <a:chOff x="1159052" y="2910840"/>
            <a:chExt cx="3717748" cy="3474720"/>
          </a:xfrm>
        </p:grpSpPr>
        <p:pic>
          <p:nvPicPr>
            <p:cNvPr id="3481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76400" y="2910840"/>
              <a:ext cx="2724912" cy="365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comp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59052" y="3276600"/>
              <a:ext cx="3717748" cy="310896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794716" y="3505200"/>
              <a:ext cx="175573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Transfer cross section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309316" y="4916269"/>
            <a:ext cx="3243196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</a:rPr>
              <a:t>Calls for better understanding of 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</a:rPr>
              <a:t>limits of CDCC methods.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Our Approach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371600"/>
            <a:ext cx="84818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</a:rPr>
              <a:t> We start with studying (d, p) reactions on </a:t>
            </a:r>
            <a:r>
              <a:rPr lang="en-US" baseline="30000" dirty="0" smtClean="0">
                <a:solidFill>
                  <a:srgbClr val="0033CC"/>
                </a:solidFill>
                <a:latin typeface="Times New Roman" pitchFamily="18" charset="0"/>
              </a:rPr>
              <a:t>10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</a:rPr>
              <a:t>Be, as a function of beam energy.</a:t>
            </a:r>
            <a:br>
              <a:rPr lang="en-US" dirty="0" smtClean="0">
                <a:solidFill>
                  <a:srgbClr val="0033CC"/>
                </a:solidFill>
                <a:latin typeface="Times New Roman" pitchFamily="18" charset="0"/>
              </a:rPr>
            </a:br>
            <a:endParaRPr lang="en-US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Compare CDCC and Faddeev calculations </a:t>
            </a:r>
            <a:r>
              <a:rPr lang="en-US" u="sng" dirty="0" smtClean="0">
                <a:solidFill>
                  <a:srgbClr val="990033"/>
                </a:solidFill>
                <a:latin typeface="Times New Roman" pitchFamily="18" charset="0"/>
              </a:rPr>
              <a:t>starting from the same 3-body Hamiltonian</a:t>
            </a: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.</a:t>
            </a:r>
          </a:p>
          <a:p>
            <a:endParaRPr lang="en-US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</a:rPr>
              <a:t> In this talk, calculations for the reaction of deuteron on </a:t>
            </a:r>
            <a:r>
              <a:rPr lang="en-US" baseline="30000" dirty="0" smtClean="0">
                <a:solidFill>
                  <a:srgbClr val="0033CC"/>
                </a:solidFill>
                <a:latin typeface="Times New Roman" pitchFamily="18" charset="0"/>
              </a:rPr>
              <a:t>10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</a:rPr>
              <a:t>Be are presented at</a:t>
            </a:r>
            <a:br>
              <a:rPr lang="en-US" dirty="0" smtClean="0">
                <a:solidFill>
                  <a:srgbClr val="0033CC"/>
                </a:solidFill>
                <a:latin typeface="Times New Roman" pitchFamily="18" charset="0"/>
              </a:rPr>
            </a:br>
            <a:endParaRPr lang="en-US" sz="800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E</a:t>
            </a:r>
            <a:r>
              <a:rPr lang="en-US" baseline="-25000" dirty="0" smtClean="0">
                <a:solidFill>
                  <a:srgbClr val="990033"/>
                </a:solidFill>
                <a:latin typeface="Times New Roman" pitchFamily="18" charset="0"/>
              </a:rPr>
              <a:t>d</a:t>
            </a: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 = 21.4 MeV (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Data from ORNL </a:t>
            </a:r>
            <a:r>
              <a:rPr lang="en-US" dirty="0" smtClean="0">
                <a:solidFill>
                  <a:srgbClr val="005C00"/>
                </a:solidFill>
                <a:latin typeface="Times New Roman" pitchFamily="18" charset="0"/>
              </a:rPr>
              <a:t>[under analysis]</a:t>
            </a: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)</a:t>
            </a:r>
            <a:b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</a:br>
            <a:endParaRPr lang="en-US" sz="800" dirty="0" smtClean="0">
              <a:solidFill>
                <a:srgbClr val="990033"/>
              </a:solidFill>
              <a:latin typeface="Times New Roman" pitchFamily="18" charset="0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E</a:t>
            </a:r>
            <a:r>
              <a:rPr lang="en-US" baseline="-25000" dirty="0" smtClean="0">
                <a:solidFill>
                  <a:srgbClr val="990033"/>
                </a:solidFill>
                <a:latin typeface="Times New Roman" pitchFamily="18" charset="0"/>
              </a:rPr>
              <a:t>d</a:t>
            </a: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 = 40.9 MeV (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Data from GANIL </a:t>
            </a:r>
            <a:r>
              <a:rPr lang="en-US" dirty="0" smtClean="0">
                <a:solidFill>
                  <a:srgbClr val="005C00"/>
                </a:solidFill>
                <a:latin typeface="Times New Roman" pitchFamily="18" charset="0"/>
              </a:rPr>
              <a:t>[NPA683, 48 (2001)]</a:t>
            </a: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)</a:t>
            </a:r>
            <a:b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</a:br>
            <a:endParaRPr lang="en-US" sz="800" dirty="0" smtClean="0">
              <a:solidFill>
                <a:srgbClr val="990033"/>
              </a:solidFill>
              <a:latin typeface="Times New Roman" pitchFamily="18" charset="0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E</a:t>
            </a:r>
            <a:r>
              <a:rPr lang="en-US" baseline="-25000" dirty="0" smtClean="0">
                <a:solidFill>
                  <a:srgbClr val="990033"/>
                </a:solidFill>
                <a:latin typeface="Times New Roman" pitchFamily="18" charset="0"/>
              </a:rPr>
              <a:t>d</a:t>
            </a:r>
            <a:r>
              <a:rPr lang="en-US" dirty="0" smtClean="0">
                <a:solidFill>
                  <a:srgbClr val="990033"/>
                </a:solidFill>
                <a:latin typeface="Times New Roman" pitchFamily="18" charset="0"/>
              </a:rPr>
              <a:t> = 71 MeV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Inputs to 3-body Hamiltonian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205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>
            <a:spLocks noChangeAspect="1"/>
          </p:cNvSpPr>
          <p:nvPr/>
        </p:nvSpPr>
        <p:spPr>
          <a:xfrm>
            <a:off x="457200" y="1295400"/>
            <a:ext cx="82296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CDCC calculations 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are performed using 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deuteron breakup states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endParaRPr lang="en-US" sz="1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Potentials:</a:t>
            </a:r>
          </a:p>
          <a:p>
            <a:pPr marL="940460" lvl="1" indent="-470230">
              <a:buClr>
                <a:srgbClr val="0000CC"/>
              </a:buClr>
              <a:buFont typeface="+mj-lt"/>
              <a:buAutoNum type="arabicPeriod"/>
            </a:pP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For neutron-proton (n-p) bound &amp; continuum states: </a:t>
            </a:r>
            <a:b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Gaussian Potential</a:t>
            </a:r>
            <a:b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where,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72.15 MeV and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1.484 fm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1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940460" lvl="1" indent="-470230">
              <a:buClr>
                <a:srgbClr val="0000CC"/>
              </a:buClr>
              <a:buFont typeface="+mj-lt"/>
              <a:buAutoNum type="arabicPeriod"/>
            </a:pP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Optical potentials: </a:t>
            </a:r>
            <a:b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Chapel-Hill Global Parameterization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(spin-orbit neglected)</a:t>
            </a:r>
            <a:b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40460" lvl="1" indent="-470230">
              <a:buClr>
                <a:srgbClr val="0000CC"/>
              </a:buClr>
              <a:buFont typeface="+mj-lt"/>
              <a:buAutoNum type="arabicPeriod"/>
            </a:pP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en-US" sz="20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Be binding potential: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57.07 MeV,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1.25 fm,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0.65 fm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1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6"/>
              </a:buClr>
            </a:pPr>
            <a:endParaRPr lang="en-US" sz="6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The interactions between all pairs are spin independent.</a:t>
            </a:r>
          </a:p>
          <a:p>
            <a:pPr>
              <a:buClr>
                <a:srgbClr val="C00000"/>
              </a:buClr>
            </a:pPr>
            <a:endParaRPr lang="en-US" sz="1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Model space convergence is checked.</a:t>
            </a: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590800"/>
            <a:ext cx="2281844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Desktop\nsc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1229" y="66102"/>
            <a:ext cx="728605" cy="9144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smtClean="0"/>
              <a:t>APS APRIL Meeting, 2011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3400" y="76200"/>
            <a:ext cx="7772400" cy="838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Transfer </a:t>
            </a:r>
            <a:r>
              <a:rPr lang="en-US" sz="3200" b="1" noProof="0" dirty="0" err="1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Cros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+mj-ea"/>
                <a:cs typeface="Times New Roman" pitchFamily="18" charset="0"/>
              </a:rPr>
              <a:t>s section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67879" y="451183"/>
            <a:ext cx="227184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Be + d 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 </a:t>
            </a:r>
            <a:r>
              <a:rPr lang="en-US" sz="20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11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Be + p</a:t>
            </a:r>
            <a:endParaRPr lang="en-US" sz="2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45592" y="808655"/>
            <a:ext cx="3564408" cy="2743200"/>
            <a:chOff x="245592" y="808655"/>
            <a:chExt cx="3564408" cy="2743200"/>
          </a:xfrm>
        </p:grpSpPr>
        <p:pic>
          <p:nvPicPr>
            <p:cNvPr id="16" name="Picture 15" descr="le-trans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5592" y="808655"/>
              <a:ext cx="3564408" cy="27432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447800" y="1752600"/>
              <a:ext cx="1143262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21.4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912592" y="2133600"/>
            <a:ext cx="3564408" cy="2743200"/>
            <a:chOff x="1657350" y="1185862"/>
            <a:chExt cx="3564408" cy="2743200"/>
          </a:xfrm>
        </p:grpSpPr>
        <p:pic>
          <p:nvPicPr>
            <p:cNvPr id="24" name="Picture 23" descr="ie-trans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57350" y="1185862"/>
              <a:ext cx="3564408" cy="27432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3123938" y="2313801"/>
              <a:ext cx="1143262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40.9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503392" y="3810000"/>
            <a:ext cx="3564408" cy="2743200"/>
            <a:chOff x="1657350" y="1185862"/>
            <a:chExt cx="3564408" cy="2743200"/>
          </a:xfrm>
        </p:grpSpPr>
        <p:pic>
          <p:nvPicPr>
            <p:cNvPr id="26" name="Picture 25" descr="he-trans2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57350" y="1185862"/>
              <a:ext cx="3564408" cy="2743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3124200" y="2149859"/>
              <a:ext cx="1027845" cy="27699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12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 = 71 MeV</a:t>
              </a:r>
              <a:endParaRPr lang="en-US" sz="1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304800" y="4876800"/>
            <a:ext cx="495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r>
              <a:rPr lang="en-US" sz="1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Results indicate that:</a:t>
            </a:r>
            <a:br>
              <a:rPr lang="en-US" sz="1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8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5C00"/>
                </a:solidFill>
                <a:latin typeface="Times New Roman" pitchFamily="18" charset="0"/>
                <a:cs typeface="Times New Roman" pitchFamily="18" charset="0"/>
              </a:rPr>
              <a:t> Coulomb effects are significant in angular distributions</a:t>
            </a:r>
            <a:br>
              <a:rPr lang="en-US" sz="1600" dirty="0" smtClean="0">
                <a:solidFill>
                  <a:srgbClr val="005C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solidFill>
                  <a:srgbClr val="005C00"/>
                </a:solidFill>
                <a:latin typeface="Times New Roman" pitchFamily="18" charset="0"/>
                <a:cs typeface="Times New Roman" pitchFamily="18" charset="0"/>
              </a:rPr>
              <a:t>   for </a:t>
            </a:r>
            <a:r>
              <a:rPr lang="en-US" sz="1600" dirty="0" smtClean="0">
                <a:solidFill>
                  <a:srgbClr val="005C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 &lt; 10</a:t>
            </a:r>
            <a:r>
              <a:rPr lang="en-US" sz="1600" baseline="30000" dirty="0" smtClean="0">
                <a:solidFill>
                  <a:srgbClr val="005C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  <a:r>
              <a:rPr lang="en-US" sz="1600" dirty="0" smtClean="0">
                <a:solidFill>
                  <a:srgbClr val="005C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endParaRPr lang="en-US" sz="1600" dirty="0" smtClean="0">
              <a:solidFill>
                <a:srgbClr val="005C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5C00"/>
                </a:solidFill>
                <a:latin typeface="Times New Roman" pitchFamily="18" charset="0"/>
                <a:cs typeface="Times New Roman" pitchFamily="18" charset="0"/>
              </a:rPr>
              <a:t> Continuum has strong influence on Transfer process.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1D10-B716-43C8-BE15-D6AFD092158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lnDef>
      <a:spPr bwMode="auto">
        <a:solidFill>
          <a:schemeClr val="accent1"/>
        </a:solidFill>
        <a:ln w="22225" cap="flat" cmpd="sng" algn="ctr">
          <a:solidFill>
            <a:srgbClr val="C00000"/>
          </a:solidFill>
          <a:prstDash val="dashDot"/>
          <a:round/>
          <a:headEnd type="none" w="med" len="med"/>
          <a:tailEnd type="arrow" w="med" len="med"/>
        </a:ln>
        <a:effectLst/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1009</TotalTime>
  <Words>809</Words>
  <Application>Microsoft Office PowerPoint</Application>
  <PresentationFormat>On-screen Show (4:3)</PresentationFormat>
  <Paragraphs>240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Equity</vt:lpstr>
      <vt:lpstr>Reactions with deuterons within the CDCC formalism</vt:lpstr>
      <vt:lpstr>Preface</vt:lpstr>
      <vt:lpstr>CDCC Method</vt:lpstr>
      <vt:lpstr>Slide 4</vt:lpstr>
      <vt:lpstr>Faddeev Formalism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Om</dc:creator>
  <cp:lastModifiedBy>Om</cp:lastModifiedBy>
  <cp:revision>105</cp:revision>
  <dcterms:created xsi:type="dcterms:W3CDTF">2011-04-18T10:22:00Z</dcterms:created>
  <dcterms:modified xsi:type="dcterms:W3CDTF">2011-04-28T21:41:26Z</dcterms:modified>
</cp:coreProperties>
</file>