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docProps/app.xml" ContentType="application/vnd.openxmlformats-officedocument.extended-properties+xml"/>
  <Override PartName="/ppt/presentation.xml" ContentType="application/vnd.openxmlformats-officedocument.presentationml.presentation.main+xml"/>
  <Override PartName="/ppt/slideLayouts/slideLayout7.xml" ContentType="application/vnd.openxmlformats-officedocument.presentationml.slideLayout+xml"/>
  <Override PartName="/ppt/theme/theme3.xml" ContentType="application/vnd.openxmlformats-officedocument.theme+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Default Extension="png" ContentType="image/png"/>
  <Override PartName="/ppt/slideLayouts/slideLayout11.xml" ContentType="application/vnd.openxmlformats-officedocument.presentationml.slideLayout+xml"/>
  <Override PartName="/docProps/core.xml" ContentType="application/vnd.openxmlformats-package.core-propertie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handoutMasters/handoutMaster1.xml" ContentType="application/vnd.openxmlformats-officedocument.presentationml.handoutMaster+xml"/>
  <Default Extension="pdf" ContentType="application/pdf"/>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48" r:id="rId1"/>
  </p:sldMasterIdLst>
  <p:notesMasterIdLst>
    <p:notesMasterId r:id="rId3"/>
  </p:notesMasterIdLst>
  <p:handoutMasterIdLst>
    <p:handoutMasterId r:id="rId4"/>
  </p:handoutMasterIdLst>
  <p:sldIdLst>
    <p:sldId id="256" r:id="rId2"/>
  </p:sldIdLst>
  <p:sldSz cx="32918400" cy="43891200"/>
  <p:notesSz cx="9144000" cy="6858000"/>
  <p:defaultTextStyle>
    <a:defPPr>
      <a:defRPr lang="en-US"/>
    </a:defPPr>
    <a:lvl1pPr algn="l" rtl="0" eaLnBrk="0" fontAlgn="base" hangingPunct="0">
      <a:spcBef>
        <a:spcPct val="0"/>
      </a:spcBef>
      <a:spcAft>
        <a:spcPct val="0"/>
      </a:spcAft>
      <a:defRPr sz="2400" kern="1200">
        <a:solidFill>
          <a:schemeClr val="tx1"/>
        </a:solidFill>
        <a:latin typeface="Times" pitchFamily="4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4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4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4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48" charset="0"/>
        <a:ea typeface="+mn-ea"/>
        <a:cs typeface="+mn-cs"/>
      </a:defRPr>
    </a:lvl5pPr>
    <a:lvl6pPr marL="2286000" algn="l" defTabSz="457200" rtl="0" eaLnBrk="1" latinLnBrk="0" hangingPunct="1">
      <a:defRPr sz="2400" kern="1200">
        <a:solidFill>
          <a:schemeClr val="tx1"/>
        </a:solidFill>
        <a:latin typeface="Times" pitchFamily="48" charset="0"/>
        <a:ea typeface="+mn-ea"/>
        <a:cs typeface="+mn-cs"/>
      </a:defRPr>
    </a:lvl6pPr>
    <a:lvl7pPr marL="2743200" algn="l" defTabSz="457200" rtl="0" eaLnBrk="1" latinLnBrk="0" hangingPunct="1">
      <a:defRPr sz="2400" kern="1200">
        <a:solidFill>
          <a:schemeClr val="tx1"/>
        </a:solidFill>
        <a:latin typeface="Times" pitchFamily="48" charset="0"/>
        <a:ea typeface="+mn-ea"/>
        <a:cs typeface="+mn-cs"/>
      </a:defRPr>
    </a:lvl7pPr>
    <a:lvl8pPr marL="3200400" algn="l" defTabSz="457200" rtl="0" eaLnBrk="1" latinLnBrk="0" hangingPunct="1">
      <a:defRPr sz="2400" kern="1200">
        <a:solidFill>
          <a:schemeClr val="tx1"/>
        </a:solidFill>
        <a:latin typeface="Times" pitchFamily="48" charset="0"/>
        <a:ea typeface="+mn-ea"/>
        <a:cs typeface="+mn-cs"/>
      </a:defRPr>
    </a:lvl8pPr>
    <a:lvl9pPr marL="3657600" algn="l" defTabSz="457200" rtl="0" eaLnBrk="1" latinLnBrk="0" hangingPunct="1">
      <a:defRPr sz="2400" kern="1200">
        <a:solidFill>
          <a:schemeClr val="tx1"/>
        </a:solidFill>
        <a:latin typeface="Times" pitchFamily="4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scaleToFitPaper="1"/>
  <p:clrMru>
    <a:srgbClr val="899DE2"/>
    <a:srgbClr val="C0E3FF"/>
    <a:srgbClr val="B0D9FF"/>
    <a:srgbClr val="FF0000"/>
    <a:srgbClr val="4C4C4C"/>
    <a:srgbClr val="96A9E2"/>
    <a:srgbClr val="FFEECA"/>
    <a:srgbClr val="FFEFC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Comments="0">
  <p:normalViewPr snapVertSplitter="1" vertBarState="minimized" horzBarState="maximized">
    <p:restoredLeft sz="18349" autoAdjust="0"/>
    <p:restoredTop sz="94660"/>
  </p:normalViewPr>
  <p:slideViewPr>
    <p:cSldViewPr snapToGrid="0">
      <p:cViewPr varScale="1">
        <p:scale>
          <a:sx n="34" d="100"/>
          <a:sy n="34" d="100"/>
        </p:scale>
        <p:origin x="-3720" y="-200"/>
      </p:cViewPr>
      <p:guideLst>
        <p:guide orient="horz" pos="1600"/>
        <p:guide orient="horz" pos="960"/>
        <p:guide orient="horz" pos="2304"/>
        <p:guide pos="10368"/>
        <p:guide pos="1856"/>
        <p:guide pos="18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7"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tableStyles" Target="tableStyles.xml"/><Relationship Id="rId3" Type="http://schemas.openxmlformats.org/officeDocument/2006/relationships/notesMaster" Target="notesMasters/notesMaster1.xml"/><Relationship Id="rId6"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96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sz="quarter" idx="1"/>
          </p:nvPr>
        </p:nvSpPr>
        <p:spPr bwMode="auto">
          <a:xfrm>
            <a:off x="5181600" y="0"/>
            <a:ext cx="396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220" name="Rectangle 4"/>
          <p:cNvSpPr>
            <a:spLocks noGrp="1" noChangeArrowheads="1"/>
          </p:cNvSpPr>
          <p:nvPr>
            <p:ph type="ftr" sz="quarter" idx="2"/>
          </p:nvPr>
        </p:nvSpPr>
        <p:spPr bwMode="auto">
          <a:xfrm>
            <a:off x="0" y="6477000"/>
            <a:ext cx="39624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1" name="Rectangle 5"/>
          <p:cNvSpPr>
            <a:spLocks noGrp="1" noChangeArrowheads="1"/>
          </p:cNvSpPr>
          <p:nvPr>
            <p:ph type="sldNum" sz="quarter" idx="3"/>
          </p:nvPr>
        </p:nvSpPr>
        <p:spPr bwMode="auto">
          <a:xfrm>
            <a:off x="5181600" y="6477000"/>
            <a:ext cx="39624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8403B1E-482B-42E6-9A92-A0865087C1D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171" name="Rectangle 3"/>
          <p:cNvSpPr>
            <a:spLocks noGrp="1" noChangeArrowheads="1"/>
          </p:cNvSpPr>
          <p:nvPr>
            <p:ph type="dt"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3606800" y="514350"/>
            <a:ext cx="1930400" cy="25717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175"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ADDA7C5-08CE-4280-81C3-010934F1DF7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48" charset="0"/>
        <a:ea typeface="ＭＳ Ｐゴシック" pitchFamily="48" charset="-128"/>
        <a:cs typeface="ＭＳ Ｐゴシック" pitchFamily="48" charset="-128"/>
      </a:defRPr>
    </a:lvl1pPr>
    <a:lvl2pPr marL="457200" algn="l" rtl="0" eaLnBrk="0" fontAlgn="base" hangingPunct="0">
      <a:spcBef>
        <a:spcPct val="30000"/>
      </a:spcBef>
      <a:spcAft>
        <a:spcPct val="0"/>
      </a:spcAft>
      <a:defRPr sz="1200" kern="1200">
        <a:solidFill>
          <a:schemeClr val="tx1"/>
        </a:solidFill>
        <a:latin typeface="Times" pitchFamily="48" charset="0"/>
        <a:ea typeface="ＭＳ Ｐゴシック" pitchFamily="48" charset="-128"/>
        <a:cs typeface="+mn-cs"/>
      </a:defRPr>
    </a:lvl2pPr>
    <a:lvl3pPr marL="914400" algn="l" rtl="0" eaLnBrk="0" fontAlgn="base" hangingPunct="0">
      <a:spcBef>
        <a:spcPct val="30000"/>
      </a:spcBef>
      <a:spcAft>
        <a:spcPct val="0"/>
      </a:spcAft>
      <a:defRPr sz="1200" kern="1200">
        <a:solidFill>
          <a:schemeClr val="tx1"/>
        </a:solidFill>
        <a:latin typeface="Times" pitchFamily="48" charset="0"/>
        <a:ea typeface="ＭＳ Ｐゴシック" pitchFamily="48" charset="-128"/>
        <a:cs typeface="+mn-cs"/>
      </a:defRPr>
    </a:lvl3pPr>
    <a:lvl4pPr marL="1371600" algn="l" rtl="0" eaLnBrk="0" fontAlgn="base" hangingPunct="0">
      <a:spcBef>
        <a:spcPct val="30000"/>
      </a:spcBef>
      <a:spcAft>
        <a:spcPct val="0"/>
      </a:spcAft>
      <a:defRPr sz="1200" kern="1200">
        <a:solidFill>
          <a:schemeClr val="tx1"/>
        </a:solidFill>
        <a:latin typeface="Times" pitchFamily="48" charset="0"/>
        <a:ea typeface="ＭＳ Ｐゴシック" pitchFamily="48" charset="-128"/>
        <a:cs typeface="+mn-cs"/>
      </a:defRPr>
    </a:lvl4pPr>
    <a:lvl5pPr marL="1828800" algn="l" rtl="0" eaLnBrk="0" fontAlgn="base" hangingPunct="0">
      <a:spcBef>
        <a:spcPct val="30000"/>
      </a:spcBef>
      <a:spcAft>
        <a:spcPct val="0"/>
      </a:spcAft>
      <a:defRPr sz="1200" kern="1200">
        <a:solidFill>
          <a:schemeClr val="tx1"/>
        </a:solidFill>
        <a:latin typeface="Times" pitchFamily="48" charset="0"/>
        <a:ea typeface="ＭＳ Ｐゴシック" pitchFamily="4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7DA726F2-B184-469E-91E3-0B1A4BCBA79F}" type="slidenum">
              <a:rPr lang="en-US"/>
              <a:pPr/>
              <a:t>1</a:t>
            </a:fld>
            <a:endParaRPr lang="en-US"/>
          </a:p>
        </p:txBody>
      </p:sp>
      <p:sp>
        <p:nvSpPr>
          <p:cNvPr id="16387" name="Rectangle 2"/>
          <p:cNvSpPr>
            <a:spLocks noGrp="1" noRot="1" noChangeAspect="1" noChangeArrowheads="1" noTextEdit="1"/>
          </p:cNvSpPr>
          <p:nvPr>
            <p:ph type="sldImg"/>
          </p:nvPr>
        </p:nvSpPr>
        <p:spPr>
          <a:xfrm>
            <a:off x="3606800" y="514350"/>
            <a:ext cx="1930400" cy="2571750"/>
          </a:xfrm>
          <a:ln/>
        </p:spPr>
      </p:sp>
      <p:sp>
        <p:nvSpPr>
          <p:cNvPr id="16388"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56" y="13635038"/>
            <a:ext cx="27979688" cy="940832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523" y="24872158"/>
            <a:ext cx="23043356" cy="112156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082D0C6-5D82-4AE5-B6CD-9E58261152D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F8C0411A-20EA-4DBA-9722-5F1CE1361D2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4" y="3902871"/>
            <a:ext cx="6994922" cy="3511153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166" y="3902871"/>
            <a:ext cx="20872847" cy="3511153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9D908DD-FB1E-4A19-B600-6B98B171F09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315B664-35D7-45EA-AC28-A8D0DE49ABE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28203526"/>
            <a:ext cx="27980879" cy="871775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18602325"/>
            <a:ext cx="27980879"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D42238E4-8879-4C0B-8FED-DCDE3743088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166" y="12680158"/>
            <a:ext cx="13933884" cy="263342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16351" y="12680158"/>
            <a:ext cx="13933885" cy="263342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36AB5375-232A-4143-ADD7-C25857B5206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4" y="1757363"/>
            <a:ext cx="29627513"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444" y="9825038"/>
            <a:ext cx="14544675" cy="40933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5444" y="13918408"/>
            <a:ext cx="14544675"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330" y="9825038"/>
            <a:ext cx="14550628" cy="40933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330" y="13918408"/>
            <a:ext cx="14550628"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5DC99CB4-BD03-460E-9AF5-D2E5ED9C223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9840BDA0-CB85-40A4-A3B6-FD332F3936D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19E59F28-D6F5-4758-9B00-F35070C0E0B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4" y="1747839"/>
            <a:ext cx="10829925" cy="743664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70656" y="1747839"/>
            <a:ext cx="18402300" cy="374594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444" y="9184482"/>
            <a:ext cx="10829925"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3809F7C0-5BE5-41A1-B30E-0E3E8B5E944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8" y="30722889"/>
            <a:ext cx="19751278" cy="36290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998" y="3921921"/>
            <a:ext cx="19751278" cy="263342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451998" y="34351914"/>
            <a:ext cx="19751278" cy="515064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2AB83442-47A5-4236-8424-4485C1BAFB8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rotWithShape="0">
          <a:gsLst>
            <a:gs pos="0">
              <a:srgbClr val="CCECFF"/>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8166" y="3902869"/>
            <a:ext cx="27982069" cy="7315200"/>
          </a:xfrm>
          <a:prstGeom prst="rect">
            <a:avLst/>
          </a:prstGeom>
          <a:noFill/>
          <a:ln w="9525">
            <a:noFill/>
            <a:miter lim="800000"/>
            <a:headEnd/>
            <a:tailEnd/>
          </a:ln>
        </p:spPr>
        <p:txBody>
          <a:bodyPr vert="horz" wrap="square" lIns="-72839" tIns="208995" rIns="-72839" bIns="208995"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468166" y="12680158"/>
            <a:ext cx="27982069" cy="26334243"/>
          </a:xfrm>
          <a:prstGeom prst="rect">
            <a:avLst/>
          </a:prstGeom>
          <a:noFill/>
          <a:ln w="9525">
            <a:noFill/>
            <a:miter lim="800000"/>
            <a:headEnd/>
            <a:tailEnd/>
          </a:ln>
        </p:spPr>
        <p:txBody>
          <a:bodyPr vert="horz" wrap="square" lIns="-72839" tIns="208995" rIns="-72839" bIns="20899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468166" y="39988333"/>
            <a:ext cx="6858000" cy="2928938"/>
          </a:xfrm>
          <a:prstGeom prst="rect">
            <a:avLst/>
          </a:prstGeom>
          <a:noFill/>
          <a:ln w="9525">
            <a:noFill/>
            <a:miter lim="800000"/>
            <a:headEnd/>
            <a:tailEnd/>
          </a:ln>
          <a:effectLst/>
        </p:spPr>
        <p:txBody>
          <a:bodyPr vert="horz" wrap="square" lIns="-72839" tIns="208995" rIns="-72839" bIns="208995" numCol="1" anchor="t" anchorCtr="0" compatLnSpc="1">
            <a:prstTxWarp prst="textNoShape">
              <a:avLst/>
            </a:prstTxWarp>
          </a:bodyPr>
          <a:lstStyle>
            <a:lvl1pPr>
              <a:defRPr sz="6400"/>
            </a:lvl1pPr>
          </a:lstStyle>
          <a:p>
            <a:endParaRPr lang="en-US"/>
          </a:p>
        </p:txBody>
      </p:sp>
      <p:sp>
        <p:nvSpPr>
          <p:cNvPr id="1029" name="Rectangle 5"/>
          <p:cNvSpPr>
            <a:spLocks noGrp="1" noChangeArrowheads="1"/>
          </p:cNvSpPr>
          <p:nvPr>
            <p:ph type="ftr" sz="quarter" idx="3"/>
          </p:nvPr>
        </p:nvSpPr>
        <p:spPr bwMode="auto">
          <a:xfrm>
            <a:off x="11247835" y="39988333"/>
            <a:ext cx="10422731" cy="2928938"/>
          </a:xfrm>
          <a:prstGeom prst="rect">
            <a:avLst/>
          </a:prstGeom>
          <a:noFill/>
          <a:ln w="9525">
            <a:noFill/>
            <a:miter lim="800000"/>
            <a:headEnd/>
            <a:tailEnd/>
          </a:ln>
          <a:effectLst/>
        </p:spPr>
        <p:txBody>
          <a:bodyPr vert="horz" wrap="square" lIns="-72839" tIns="208995" rIns="-72839" bIns="208995" numCol="1" anchor="t" anchorCtr="0" compatLnSpc="1">
            <a:prstTxWarp prst="textNoShape">
              <a:avLst/>
            </a:prstTxWarp>
          </a:bodyPr>
          <a:lstStyle>
            <a:lvl1pPr algn="ctr">
              <a:defRPr sz="6400"/>
            </a:lvl1pPr>
          </a:lstStyle>
          <a:p>
            <a:endParaRPr lang="en-US"/>
          </a:p>
        </p:txBody>
      </p:sp>
      <p:sp>
        <p:nvSpPr>
          <p:cNvPr id="1030" name="Rectangle 6"/>
          <p:cNvSpPr>
            <a:spLocks noGrp="1" noChangeArrowheads="1"/>
          </p:cNvSpPr>
          <p:nvPr>
            <p:ph type="sldNum" sz="quarter" idx="4"/>
          </p:nvPr>
        </p:nvSpPr>
        <p:spPr bwMode="auto">
          <a:xfrm>
            <a:off x="23592235" y="39988333"/>
            <a:ext cx="6858000" cy="2928938"/>
          </a:xfrm>
          <a:prstGeom prst="rect">
            <a:avLst/>
          </a:prstGeom>
          <a:noFill/>
          <a:ln w="9525">
            <a:noFill/>
            <a:miter lim="800000"/>
            <a:headEnd/>
            <a:tailEnd/>
          </a:ln>
          <a:effectLst/>
        </p:spPr>
        <p:txBody>
          <a:bodyPr vert="horz" wrap="square" lIns="-72839" tIns="208995" rIns="-72839" bIns="208995" numCol="1" anchor="t" anchorCtr="0" compatLnSpc="1">
            <a:prstTxWarp prst="textNoShape">
              <a:avLst/>
            </a:prstTxWarp>
          </a:bodyPr>
          <a:lstStyle>
            <a:lvl1pPr algn="r">
              <a:defRPr sz="6400"/>
            </a:lvl1pPr>
          </a:lstStyle>
          <a:p>
            <a:fld id="{40C228A1-EE9A-494C-84CC-A6BF0DEF147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9888" rtl="0" eaLnBrk="0" fontAlgn="base" hangingPunct="0">
        <a:spcBef>
          <a:spcPct val="0"/>
        </a:spcBef>
        <a:spcAft>
          <a:spcPct val="0"/>
        </a:spcAft>
        <a:defRPr sz="20100">
          <a:solidFill>
            <a:schemeClr val="tx2"/>
          </a:solidFill>
          <a:latin typeface="+mj-lt"/>
          <a:ea typeface="ＭＳ Ｐゴシック" pitchFamily="48" charset="-128"/>
          <a:cs typeface="ＭＳ Ｐゴシック" pitchFamily="48" charset="-128"/>
        </a:defRPr>
      </a:lvl1pPr>
      <a:lvl2pPr algn="ctr" defTabSz="4179888" rtl="0" eaLnBrk="0" fontAlgn="base" hangingPunct="0">
        <a:spcBef>
          <a:spcPct val="0"/>
        </a:spcBef>
        <a:spcAft>
          <a:spcPct val="0"/>
        </a:spcAft>
        <a:defRPr sz="20100">
          <a:solidFill>
            <a:schemeClr val="tx2"/>
          </a:solidFill>
          <a:latin typeface="Times" pitchFamily="48" charset="0"/>
          <a:ea typeface="ＭＳ Ｐゴシック" pitchFamily="48" charset="-128"/>
          <a:cs typeface="ＭＳ Ｐゴシック" pitchFamily="48" charset="-128"/>
        </a:defRPr>
      </a:lvl2pPr>
      <a:lvl3pPr algn="ctr" defTabSz="4179888" rtl="0" eaLnBrk="0" fontAlgn="base" hangingPunct="0">
        <a:spcBef>
          <a:spcPct val="0"/>
        </a:spcBef>
        <a:spcAft>
          <a:spcPct val="0"/>
        </a:spcAft>
        <a:defRPr sz="20100">
          <a:solidFill>
            <a:schemeClr val="tx2"/>
          </a:solidFill>
          <a:latin typeface="Times" pitchFamily="48" charset="0"/>
          <a:ea typeface="ＭＳ Ｐゴシック" pitchFamily="48" charset="-128"/>
          <a:cs typeface="ＭＳ Ｐゴシック" pitchFamily="48" charset="-128"/>
        </a:defRPr>
      </a:lvl3pPr>
      <a:lvl4pPr algn="ctr" defTabSz="4179888" rtl="0" eaLnBrk="0" fontAlgn="base" hangingPunct="0">
        <a:spcBef>
          <a:spcPct val="0"/>
        </a:spcBef>
        <a:spcAft>
          <a:spcPct val="0"/>
        </a:spcAft>
        <a:defRPr sz="20100">
          <a:solidFill>
            <a:schemeClr val="tx2"/>
          </a:solidFill>
          <a:latin typeface="Times" pitchFamily="48" charset="0"/>
          <a:ea typeface="ＭＳ Ｐゴシック" pitchFamily="48" charset="-128"/>
          <a:cs typeface="ＭＳ Ｐゴシック" pitchFamily="48" charset="-128"/>
        </a:defRPr>
      </a:lvl4pPr>
      <a:lvl5pPr algn="ctr" defTabSz="4179888" rtl="0" eaLnBrk="0" fontAlgn="base" hangingPunct="0">
        <a:spcBef>
          <a:spcPct val="0"/>
        </a:spcBef>
        <a:spcAft>
          <a:spcPct val="0"/>
        </a:spcAft>
        <a:defRPr sz="20100">
          <a:solidFill>
            <a:schemeClr val="tx2"/>
          </a:solidFill>
          <a:latin typeface="Times" pitchFamily="48" charset="0"/>
          <a:ea typeface="ＭＳ Ｐゴシック" pitchFamily="48" charset="-128"/>
          <a:cs typeface="ＭＳ Ｐゴシック" pitchFamily="48" charset="-128"/>
        </a:defRPr>
      </a:lvl5pPr>
      <a:lvl6pPr marL="457200" algn="ctr" defTabSz="4179888" rtl="0" eaLnBrk="0" fontAlgn="base" hangingPunct="0">
        <a:spcBef>
          <a:spcPct val="0"/>
        </a:spcBef>
        <a:spcAft>
          <a:spcPct val="0"/>
        </a:spcAft>
        <a:defRPr sz="20100">
          <a:solidFill>
            <a:schemeClr val="tx2"/>
          </a:solidFill>
          <a:latin typeface="Times" pitchFamily="48" charset="0"/>
        </a:defRPr>
      </a:lvl6pPr>
      <a:lvl7pPr marL="914400" algn="ctr" defTabSz="4179888" rtl="0" eaLnBrk="0" fontAlgn="base" hangingPunct="0">
        <a:spcBef>
          <a:spcPct val="0"/>
        </a:spcBef>
        <a:spcAft>
          <a:spcPct val="0"/>
        </a:spcAft>
        <a:defRPr sz="20100">
          <a:solidFill>
            <a:schemeClr val="tx2"/>
          </a:solidFill>
          <a:latin typeface="Times" pitchFamily="48" charset="0"/>
        </a:defRPr>
      </a:lvl7pPr>
      <a:lvl8pPr marL="1371600" algn="ctr" defTabSz="4179888" rtl="0" eaLnBrk="0" fontAlgn="base" hangingPunct="0">
        <a:spcBef>
          <a:spcPct val="0"/>
        </a:spcBef>
        <a:spcAft>
          <a:spcPct val="0"/>
        </a:spcAft>
        <a:defRPr sz="20100">
          <a:solidFill>
            <a:schemeClr val="tx2"/>
          </a:solidFill>
          <a:latin typeface="Times" pitchFamily="48" charset="0"/>
        </a:defRPr>
      </a:lvl8pPr>
      <a:lvl9pPr marL="1828800" algn="ctr" defTabSz="4179888" rtl="0" eaLnBrk="0" fontAlgn="base" hangingPunct="0">
        <a:spcBef>
          <a:spcPct val="0"/>
        </a:spcBef>
        <a:spcAft>
          <a:spcPct val="0"/>
        </a:spcAft>
        <a:defRPr sz="20100">
          <a:solidFill>
            <a:schemeClr val="tx2"/>
          </a:solidFill>
          <a:latin typeface="Times" pitchFamily="48" charset="0"/>
        </a:defRPr>
      </a:lvl9pPr>
    </p:titleStyle>
    <p:bodyStyle>
      <a:lvl1pPr marL="1566863" indent="-1566863" algn="l" defTabSz="4179888" rtl="0" eaLnBrk="0" fontAlgn="base" hangingPunct="0">
        <a:spcBef>
          <a:spcPct val="20000"/>
        </a:spcBef>
        <a:spcAft>
          <a:spcPct val="0"/>
        </a:spcAft>
        <a:buChar char="•"/>
        <a:defRPr sz="14600">
          <a:solidFill>
            <a:schemeClr val="tx1"/>
          </a:solidFill>
          <a:latin typeface="+mn-lt"/>
          <a:ea typeface="ＭＳ Ｐゴシック" pitchFamily="48" charset="-128"/>
          <a:cs typeface="ＭＳ Ｐゴシック" pitchFamily="48" charset="-128"/>
        </a:defRPr>
      </a:lvl1pPr>
      <a:lvl2pPr marL="3395663" indent="-1304925" algn="l" defTabSz="4179888" rtl="0" eaLnBrk="0" fontAlgn="base" hangingPunct="0">
        <a:spcBef>
          <a:spcPct val="20000"/>
        </a:spcBef>
        <a:spcAft>
          <a:spcPct val="0"/>
        </a:spcAft>
        <a:buChar char="–"/>
        <a:defRPr sz="12800">
          <a:solidFill>
            <a:schemeClr val="tx1"/>
          </a:solidFill>
          <a:latin typeface="+mn-lt"/>
          <a:ea typeface="ＭＳ Ｐゴシック" pitchFamily="48" charset="-128"/>
        </a:defRPr>
      </a:lvl2pPr>
      <a:lvl3pPr marL="5224463" indent="-1044575" algn="l" defTabSz="4179888" rtl="0" eaLnBrk="0" fontAlgn="base" hangingPunct="0">
        <a:spcBef>
          <a:spcPct val="20000"/>
        </a:spcBef>
        <a:spcAft>
          <a:spcPct val="0"/>
        </a:spcAft>
        <a:buChar char="•"/>
        <a:defRPr sz="11000">
          <a:solidFill>
            <a:schemeClr val="tx1"/>
          </a:solidFill>
          <a:latin typeface="+mn-lt"/>
          <a:ea typeface="ＭＳ Ｐゴシック" pitchFamily="48" charset="-128"/>
        </a:defRPr>
      </a:lvl3pPr>
      <a:lvl4pPr marL="7315200" indent="-1044575" algn="l" defTabSz="4179888" rtl="0" eaLnBrk="0" fontAlgn="base" hangingPunct="0">
        <a:spcBef>
          <a:spcPct val="20000"/>
        </a:spcBef>
        <a:spcAft>
          <a:spcPct val="0"/>
        </a:spcAft>
        <a:buChar char="–"/>
        <a:defRPr sz="9100">
          <a:solidFill>
            <a:schemeClr val="tx1"/>
          </a:solidFill>
          <a:latin typeface="+mn-lt"/>
          <a:ea typeface="ＭＳ Ｐゴシック" pitchFamily="48" charset="-128"/>
        </a:defRPr>
      </a:lvl4pPr>
      <a:lvl5pPr marL="9404350" indent="-1044575" algn="l" defTabSz="4179888" rtl="0" eaLnBrk="0" fontAlgn="base" hangingPunct="0">
        <a:spcBef>
          <a:spcPct val="20000"/>
        </a:spcBef>
        <a:spcAft>
          <a:spcPct val="0"/>
        </a:spcAft>
        <a:buChar char="»"/>
        <a:defRPr sz="9100">
          <a:solidFill>
            <a:schemeClr val="tx1"/>
          </a:solidFill>
          <a:latin typeface="+mn-lt"/>
          <a:ea typeface="ＭＳ Ｐゴシック" pitchFamily="48" charset="-128"/>
        </a:defRPr>
      </a:lvl5pPr>
      <a:lvl6pPr marL="9861550" indent="-1044575" algn="l" defTabSz="4179888" rtl="0" eaLnBrk="0" fontAlgn="base" hangingPunct="0">
        <a:spcBef>
          <a:spcPct val="20000"/>
        </a:spcBef>
        <a:spcAft>
          <a:spcPct val="0"/>
        </a:spcAft>
        <a:buChar char="»"/>
        <a:defRPr sz="9100">
          <a:solidFill>
            <a:schemeClr val="tx1"/>
          </a:solidFill>
          <a:latin typeface="+mn-lt"/>
          <a:ea typeface="ＭＳ Ｐゴシック" pitchFamily="48" charset="-128"/>
        </a:defRPr>
      </a:lvl6pPr>
      <a:lvl7pPr marL="10318750" indent="-1044575" algn="l" defTabSz="4179888" rtl="0" eaLnBrk="0" fontAlgn="base" hangingPunct="0">
        <a:spcBef>
          <a:spcPct val="20000"/>
        </a:spcBef>
        <a:spcAft>
          <a:spcPct val="0"/>
        </a:spcAft>
        <a:buChar char="»"/>
        <a:defRPr sz="9100">
          <a:solidFill>
            <a:schemeClr val="tx1"/>
          </a:solidFill>
          <a:latin typeface="+mn-lt"/>
          <a:ea typeface="ＭＳ Ｐゴシック" pitchFamily="48" charset="-128"/>
        </a:defRPr>
      </a:lvl7pPr>
      <a:lvl8pPr marL="10775950" indent="-1044575" algn="l" defTabSz="4179888" rtl="0" eaLnBrk="0" fontAlgn="base" hangingPunct="0">
        <a:spcBef>
          <a:spcPct val="20000"/>
        </a:spcBef>
        <a:spcAft>
          <a:spcPct val="0"/>
        </a:spcAft>
        <a:buChar char="»"/>
        <a:defRPr sz="9100">
          <a:solidFill>
            <a:schemeClr val="tx1"/>
          </a:solidFill>
          <a:latin typeface="+mn-lt"/>
          <a:ea typeface="ＭＳ Ｐゴシック" pitchFamily="48" charset="-128"/>
        </a:defRPr>
      </a:lvl8pPr>
      <a:lvl9pPr marL="11233150" indent="-1044575" algn="l" defTabSz="4179888" rtl="0" eaLnBrk="0" fontAlgn="base" hangingPunct="0">
        <a:spcBef>
          <a:spcPct val="20000"/>
        </a:spcBef>
        <a:spcAft>
          <a:spcPct val="0"/>
        </a:spcAft>
        <a:buChar char="»"/>
        <a:defRPr sz="9100">
          <a:solidFill>
            <a:schemeClr val="tx1"/>
          </a:solidFill>
          <a:latin typeface="+mn-lt"/>
          <a:ea typeface="ＭＳ Ｐゴシック" pitchFamily="48"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4" Type="http://schemas.openxmlformats.org/officeDocument/2006/relationships/image" Target="../media/image12.png"/><Relationship Id="rId4" Type="http://schemas.openxmlformats.org/officeDocument/2006/relationships/image" Target="../media/image2.png"/><Relationship Id="rId7" Type="http://schemas.openxmlformats.org/officeDocument/2006/relationships/image" Target="../media/image4.pdf"/><Relationship Id="rId11" Type="http://schemas.openxmlformats.org/officeDocument/2006/relationships/image" Target="../media/image6.pdf"/><Relationship Id="rId1" Type="http://schemas.openxmlformats.org/officeDocument/2006/relationships/slideLayout" Target="../slideLayouts/slideLayout7.xml"/><Relationship Id="rId6" Type="http://schemas.openxmlformats.org/officeDocument/2006/relationships/image" Target="../media/image4.png"/><Relationship Id="rId8" Type="http://schemas.openxmlformats.org/officeDocument/2006/relationships/image" Target="../media/image6.png"/><Relationship Id="rId13" Type="http://schemas.openxmlformats.org/officeDocument/2006/relationships/image" Target="../media/image7.pdf"/><Relationship Id="rId10" Type="http://schemas.openxmlformats.org/officeDocument/2006/relationships/image" Target="../media/image8.png"/><Relationship Id="rId5" Type="http://schemas.openxmlformats.org/officeDocument/2006/relationships/image" Target="../media/image3.pdf"/><Relationship Id="rId12" Type="http://schemas.openxmlformats.org/officeDocument/2006/relationships/image" Target="../media/image10.png"/><Relationship Id="rId2" Type="http://schemas.openxmlformats.org/officeDocument/2006/relationships/notesSlide" Target="../notesSlides/notesSlide1.xml"/><Relationship Id="rId9" Type="http://schemas.openxmlformats.org/officeDocument/2006/relationships/image" Target="../media/image5.pdf"/><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rotWithShape="0">
          <a:gsLst>
            <a:gs pos="0">
              <a:srgbClr val="CCECFF">
                <a:alpha val="75000"/>
              </a:srgbClr>
            </a:gs>
            <a:gs pos="94000">
              <a:schemeClr val="accent6">
                <a:lumMod val="60000"/>
                <a:lumOff val="40000"/>
              </a:schemeClr>
            </a:gs>
          </a:gsLst>
          <a:lin ang="5400000" scaled="1"/>
        </a:gradFill>
        <a:effectLst/>
      </p:bgPr>
    </p:bg>
    <p:spTree>
      <p:nvGrpSpPr>
        <p:cNvPr id="1" name=""/>
        <p:cNvGrpSpPr/>
        <p:nvPr/>
      </p:nvGrpSpPr>
      <p:grpSpPr>
        <a:xfrm>
          <a:off x="0" y="0"/>
          <a:ext cx="0" cy="0"/>
          <a:chOff x="0" y="0"/>
          <a:chExt cx="0" cy="0"/>
        </a:xfrm>
      </p:grpSpPr>
      <p:sp>
        <p:nvSpPr>
          <p:cNvPr id="15373" name="Text Box 5"/>
          <p:cNvSpPr txBox="1">
            <a:spLocks noChangeArrowheads="1"/>
          </p:cNvSpPr>
          <p:nvPr/>
        </p:nvSpPr>
        <p:spPr bwMode="auto">
          <a:xfrm>
            <a:off x="2570561" y="1188245"/>
            <a:ext cx="28353544" cy="1477328"/>
          </a:xfrm>
          <a:prstGeom prst="rect">
            <a:avLst/>
          </a:prstGeom>
          <a:noFill/>
          <a:ln w="9525">
            <a:noFill/>
            <a:miter lim="800000"/>
            <a:headEnd/>
            <a:tailEnd/>
          </a:ln>
        </p:spPr>
        <p:txBody>
          <a:bodyPr>
            <a:prstTxWarp prst="textNoShape">
              <a:avLst/>
            </a:prstTxWarp>
            <a:spAutoFit/>
          </a:bodyPr>
          <a:lstStyle/>
          <a:p>
            <a:pPr algn="ctr">
              <a:spcBef>
                <a:spcPct val="50000"/>
              </a:spcBef>
            </a:pPr>
            <a:r>
              <a:rPr lang="en-US" sz="9000" b="1" dirty="0" smtClean="0">
                <a:solidFill>
                  <a:srgbClr val="000066"/>
                </a:solidFill>
                <a:latin typeface="Helvetica" pitchFamily="48" charset="0"/>
              </a:rPr>
              <a:t>The Theory of Partial Fusion</a:t>
            </a:r>
            <a:endParaRPr lang="en-US" sz="8800" b="1" dirty="0">
              <a:solidFill>
                <a:srgbClr val="000066"/>
              </a:solidFill>
              <a:latin typeface="Helvetica" pitchFamily="48" charset="0"/>
            </a:endParaRPr>
          </a:p>
        </p:txBody>
      </p:sp>
      <p:sp>
        <p:nvSpPr>
          <p:cNvPr id="3079" name="Text Box 7"/>
          <p:cNvSpPr txBox="1">
            <a:spLocks noChangeArrowheads="1"/>
          </p:cNvSpPr>
          <p:nvPr/>
        </p:nvSpPr>
        <p:spPr bwMode="auto">
          <a:xfrm>
            <a:off x="1871659" y="5878622"/>
            <a:ext cx="29302472" cy="3862596"/>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sz="4400" b="1" dirty="0" smtClean="0">
                <a:solidFill>
                  <a:srgbClr val="000066"/>
                </a:solidFill>
                <a:latin typeface="Helvetica" pitchFamily="48" charset="0"/>
              </a:rPr>
              <a:t>A theory of partial fusion is used to calculate the competition between escape (breakup) and absorption (compound-nucleus production) following a deuteron-induced transfer of one neutron to a heavy nucleus at energies above the neutron escape threshold   </a:t>
            </a:r>
            <a:r>
              <a:rPr lang="en-US" sz="4400" b="1" i="1" dirty="0" smtClean="0">
                <a:solidFill>
                  <a:srgbClr val="000066"/>
                </a:solidFill>
                <a:latin typeface="Helvetica" pitchFamily="48" charset="0"/>
              </a:rPr>
              <a:t/>
            </a:r>
            <a:br>
              <a:rPr lang="en-US" sz="4400" b="1" i="1" dirty="0" smtClean="0">
                <a:solidFill>
                  <a:srgbClr val="000066"/>
                </a:solidFill>
                <a:latin typeface="Helvetica" pitchFamily="48" charset="0"/>
              </a:rPr>
            </a:br>
            <a:endParaRPr lang="en-US" sz="4400" b="1" i="1" dirty="0" smtClean="0">
              <a:solidFill>
                <a:srgbClr val="000066"/>
              </a:solidFill>
              <a:latin typeface="Helvetica" pitchFamily="48" charset="0"/>
            </a:endParaRPr>
          </a:p>
          <a:p>
            <a:pPr algn="ctr">
              <a:spcBef>
                <a:spcPct val="50000"/>
              </a:spcBef>
            </a:pPr>
            <a:r>
              <a:rPr lang="en-US" sz="4600" b="1" i="1" dirty="0" smtClean="0">
                <a:solidFill>
                  <a:srgbClr val="F00000"/>
                </a:solidFill>
                <a:effectLst>
                  <a:outerShdw blurRad="38100" dist="38100" dir="2700000" algn="tl">
                    <a:srgbClr val="000000"/>
                  </a:outerShdw>
                </a:effectLst>
                <a:latin typeface="Helvetica" pitchFamily="48" charset="0"/>
              </a:rPr>
              <a:t> </a:t>
            </a:r>
            <a:endParaRPr lang="en-US" sz="3800" b="1" i="1" dirty="0">
              <a:solidFill>
                <a:srgbClr val="000066"/>
              </a:solidFill>
              <a:latin typeface="Helvetica" pitchFamily="48" charset="0"/>
            </a:endParaRPr>
          </a:p>
        </p:txBody>
      </p:sp>
      <p:sp>
        <p:nvSpPr>
          <p:cNvPr id="3080" name="Text Box 8"/>
          <p:cNvSpPr txBox="1">
            <a:spLocks noChangeArrowheads="1"/>
          </p:cNvSpPr>
          <p:nvPr/>
        </p:nvSpPr>
        <p:spPr bwMode="auto">
          <a:xfrm>
            <a:off x="3770710" y="3352802"/>
            <a:ext cx="25374600" cy="1846659"/>
          </a:xfrm>
          <a:prstGeom prst="rect">
            <a:avLst/>
          </a:prstGeom>
          <a:noFill/>
          <a:ln w="9525">
            <a:noFill/>
            <a:miter lim="800000"/>
            <a:headEnd/>
            <a:tailEnd/>
          </a:ln>
          <a:effectLst/>
        </p:spPr>
        <p:txBody>
          <a:bodyPr>
            <a:prstTxWarp prst="textNoShape">
              <a:avLst/>
            </a:prstTxWarp>
            <a:spAutoFit/>
          </a:bodyPr>
          <a:lstStyle/>
          <a:p>
            <a:pPr algn="ctr">
              <a:spcBef>
                <a:spcPct val="50000"/>
              </a:spcBef>
              <a:defRPr/>
            </a:pPr>
            <a:r>
              <a:rPr lang="en-US" sz="7000" b="1" dirty="0" smtClean="0">
                <a:solidFill>
                  <a:srgbClr val="000066"/>
                </a:solidFill>
                <a:latin typeface="Helvetica" pitchFamily="48" charset="0"/>
              </a:rPr>
              <a:t>I.J. Thompson</a:t>
            </a:r>
            <a:br>
              <a:rPr lang="en-US" sz="7000" b="1" dirty="0" smtClean="0">
                <a:solidFill>
                  <a:srgbClr val="000066"/>
                </a:solidFill>
                <a:latin typeface="Helvetica" pitchFamily="48" charset="0"/>
              </a:rPr>
            </a:br>
            <a:r>
              <a:rPr lang="en-US" sz="4400" b="1" dirty="0" smtClean="0">
                <a:solidFill>
                  <a:srgbClr val="000066"/>
                </a:solidFill>
                <a:latin typeface="Helvetica" pitchFamily="48" charset="0"/>
              </a:rPr>
              <a:t>Nuclear Theory and Modeling, Lawrence Livermore National Laboratory, CA 94551, U.S.A.</a:t>
            </a:r>
            <a:endParaRPr lang="en-US" sz="6000" b="1" dirty="0">
              <a:solidFill>
                <a:srgbClr val="FFCC00"/>
              </a:solidFill>
              <a:effectLst>
                <a:outerShdw blurRad="38100" dist="38100" dir="2700000" algn="tl">
                  <a:srgbClr val="000000"/>
                </a:outerShdw>
              </a:effectLst>
              <a:latin typeface="Helvetica" pitchFamily="48" charset="0"/>
            </a:endParaRPr>
          </a:p>
        </p:txBody>
      </p:sp>
      <p:sp>
        <p:nvSpPr>
          <p:cNvPr id="15376" name="Text Box 52"/>
          <p:cNvSpPr txBox="1">
            <a:spLocks noChangeArrowheads="1"/>
          </p:cNvSpPr>
          <p:nvPr/>
        </p:nvSpPr>
        <p:spPr bwMode="auto">
          <a:xfrm>
            <a:off x="956072" y="42995851"/>
            <a:ext cx="21827728" cy="461665"/>
          </a:xfrm>
          <a:prstGeom prst="rect">
            <a:avLst/>
          </a:prstGeom>
          <a:noFill/>
          <a:ln w="9525">
            <a:noFill/>
            <a:miter lim="800000"/>
            <a:headEnd/>
            <a:tailEnd/>
          </a:ln>
        </p:spPr>
        <p:txBody>
          <a:bodyPr wrap="square">
            <a:prstTxWarp prst="textNoShape">
              <a:avLst/>
            </a:prstTxWarp>
            <a:spAutoFit/>
          </a:bodyPr>
          <a:lstStyle/>
          <a:p>
            <a:pPr>
              <a:spcBef>
                <a:spcPct val="50000"/>
              </a:spcBef>
            </a:pPr>
            <a:r>
              <a:rPr lang="en-US" dirty="0"/>
              <a:t>This work</a:t>
            </a:r>
            <a:r>
              <a:rPr lang="en-US" dirty="0" smtClean="0"/>
              <a:t> was performed </a:t>
            </a:r>
            <a:r>
              <a:rPr lang="en-US" dirty="0"/>
              <a:t>under the auspices of the U.S. Department of Energy by Lawrence Livermore National Laboratory under Contract DE-AC52-07NA27344.</a:t>
            </a:r>
          </a:p>
        </p:txBody>
      </p:sp>
      <p:pic>
        <p:nvPicPr>
          <p:cNvPr id="15377" name="Picture 56" descr="lab_icon_black_cmyk"/>
          <p:cNvPicPr>
            <a:picLocks noChangeAspect="1" noChangeArrowheads="1"/>
          </p:cNvPicPr>
          <p:nvPr/>
        </p:nvPicPr>
        <p:blipFill>
          <a:blip r:embed="rId3"/>
          <a:srcRect/>
          <a:stretch>
            <a:fillRect/>
          </a:stretch>
        </p:blipFill>
        <p:spPr bwMode="auto">
          <a:xfrm>
            <a:off x="617935" y="976313"/>
            <a:ext cx="1768967" cy="2469878"/>
          </a:xfrm>
          <a:prstGeom prst="rect">
            <a:avLst/>
          </a:prstGeom>
          <a:noFill/>
          <a:ln w="9525">
            <a:noFill/>
            <a:miter lim="800000"/>
            <a:headEnd/>
            <a:tailEnd/>
          </a:ln>
        </p:spPr>
      </p:pic>
      <p:sp>
        <p:nvSpPr>
          <p:cNvPr id="3694" name="Text Box 622"/>
          <p:cNvSpPr txBox="1">
            <a:spLocks noChangeArrowheads="1"/>
          </p:cNvSpPr>
          <p:nvPr/>
        </p:nvSpPr>
        <p:spPr bwMode="auto">
          <a:xfrm>
            <a:off x="1194203" y="8581971"/>
            <a:ext cx="12795785" cy="34246456"/>
          </a:xfrm>
          <a:prstGeom prst="rect">
            <a:avLst/>
          </a:prstGeom>
          <a:noFill/>
          <a:ln w="9525">
            <a:noFill/>
            <a:miter lim="800000"/>
            <a:headEnd/>
            <a:tailEnd/>
          </a:ln>
          <a:effectLst/>
        </p:spPr>
        <p:txBody>
          <a:bodyPr>
            <a:prstTxWarp prst="textNoShape">
              <a:avLst/>
            </a:prstTxWarp>
          </a:bodyPr>
          <a:lstStyle/>
          <a:p>
            <a:pPr marL="457200" indent="-457200" algn="ctr">
              <a:lnSpc>
                <a:spcPct val="85000"/>
              </a:lnSpc>
              <a:spcAft>
                <a:spcPct val="25000"/>
              </a:spcAft>
              <a:tabLst>
                <a:tab pos="731838" algn="l"/>
              </a:tabLst>
              <a:defRPr/>
            </a:pPr>
            <a:r>
              <a:rPr lang="en-US" sz="5400" b="1" dirty="0" smtClean="0">
                <a:solidFill>
                  <a:srgbClr val="FFFF66"/>
                </a:solidFill>
                <a:effectLst>
                  <a:outerShdw blurRad="38100" dist="38100" dir="2700000" algn="tl">
                    <a:srgbClr val="000000"/>
                  </a:outerShdw>
                </a:effectLst>
                <a:latin typeface="Helvetica" pitchFamily="48" charset="0"/>
              </a:rPr>
              <a:t>The Problem:</a:t>
            </a:r>
            <a:endParaRPr lang="en-US" sz="36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r>
              <a:rPr lang="en-US" sz="3600" b="1" dirty="0" smtClean="0">
                <a:solidFill>
                  <a:srgbClr val="000066"/>
                </a:solidFill>
                <a:latin typeface="Helvetica" pitchFamily="48" charset="0"/>
              </a:rPr>
              <a:t>Arises when there is a simultaneous absorption of one part of a composite system and the need for quantum-mechanical scattering amplitudes for another part. </a:t>
            </a:r>
          </a:p>
          <a:p>
            <a:pPr marL="457200" indent="-457200">
              <a:lnSpc>
                <a:spcPct val="85000"/>
              </a:lnSpc>
              <a:spcAft>
                <a:spcPct val="25000"/>
              </a:spcAft>
              <a:buFont typeface="Arial"/>
              <a:buChar char="•"/>
              <a:tabLst>
                <a:tab pos="731838" algn="l"/>
              </a:tabLst>
              <a:defRPr/>
            </a:pPr>
            <a:r>
              <a:rPr lang="en-US" sz="3600" b="1" dirty="0" smtClean="0">
                <a:solidFill>
                  <a:srgbClr val="000066"/>
                </a:solidFill>
                <a:latin typeface="Helvetica" pitchFamily="48" charset="0"/>
              </a:rPr>
              <a:t>A theoretical model of few-body dynamics needs to be able to distinguish complete and no fusion from incomplete fusion.  We need, after absorption of one fragment, to follow still the evolution of remaining </a:t>
            </a:r>
            <a:r>
              <a:rPr lang="en-US" sz="3600" b="1" dirty="0" err="1" smtClean="0">
                <a:solidFill>
                  <a:srgbClr val="000066"/>
                </a:solidFill>
                <a:latin typeface="Helvetica" pitchFamily="48" charset="0"/>
              </a:rPr>
              <a:t>part(s</a:t>
            </a:r>
            <a:r>
              <a:rPr lang="en-US" sz="3600" b="1" dirty="0" smtClean="0">
                <a:solidFill>
                  <a:srgbClr val="000066"/>
                </a:solidFill>
                <a:latin typeface="Helvetica" pitchFamily="48" charset="0"/>
              </a:rPr>
              <a:t>), in order to see whether it escapes (yielding incomplete fusion) or fuses with the target (yielding complete fusion). When it may escape, we want to predict its angular scattering amplitudes.</a:t>
            </a:r>
          </a:p>
          <a:p>
            <a:pPr marL="457200" indent="-457200" algn="ctr">
              <a:lnSpc>
                <a:spcPct val="85000"/>
              </a:lnSpc>
              <a:spcAft>
                <a:spcPct val="25000"/>
              </a:spcAft>
              <a:tabLst>
                <a:tab pos="731838" algn="l"/>
              </a:tabLst>
              <a:defRPr/>
            </a:pPr>
            <a:r>
              <a:rPr lang="en-US" sz="5400" b="1" dirty="0" smtClean="0">
                <a:solidFill>
                  <a:srgbClr val="FFFF66"/>
                </a:solidFill>
                <a:effectLst>
                  <a:outerShdw blurRad="38100" dist="38100" dir="2700000" algn="tl">
                    <a:srgbClr val="000000"/>
                  </a:outerShdw>
                </a:effectLst>
                <a:latin typeface="Helvetica" pitchFamily="48" charset="0"/>
              </a:rPr>
              <a:t>Example:</a:t>
            </a:r>
          </a:p>
          <a:p>
            <a:pPr marL="457200" indent="-457200">
              <a:lnSpc>
                <a:spcPct val="85000"/>
              </a:lnSpc>
              <a:spcAft>
                <a:spcPct val="25000"/>
              </a:spcAft>
              <a:buFont typeface="Arial"/>
              <a:buChar char="•"/>
              <a:tabLst>
                <a:tab pos="731838" algn="l"/>
              </a:tabLst>
              <a:defRPr/>
            </a:pPr>
            <a:r>
              <a:rPr lang="en-US" sz="3600" b="1" dirty="0" smtClean="0">
                <a:solidFill>
                  <a:srgbClr val="000066"/>
                </a:solidFill>
                <a:latin typeface="Helvetica" pitchFamily="48" charset="0"/>
              </a:rPr>
              <a:t>Using fission probabilities from </a:t>
            </a:r>
            <a:r>
              <a:rPr lang="en-US" sz="3600" b="1" baseline="30000" dirty="0" smtClean="0">
                <a:solidFill>
                  <a:srgbClr val="000066"/>
                </a:solidFill>
                <a:latin typeface="Helvetica" pitchFamily="48" charset="0"/>
              </a:rPr>
              <a:t>239</a:t>
            </a:r>
            <a:r>
              <a:rPr lang="en-US" sz="3600" b="1" dirty="0" smtClean="0">
                <a:solidFill>
                  <a:srgbClr val="000066"/>
                </a:solidFill>
                <a:latin typeface="Helvetica" pitchFamily="48" charset="0"/>
              </a:rPr>
              <a:t>Pu(d,pf), for example, does not give correct (</a:t>
            </a:r>
            <a:r>
              <a:rPr lang="en-US" sz="3600" b="1" dirty="0" err="1" smtClean="0">
                <a:solidFill>
                  <a:srgbClr val="000066"/>
                </a:solidFill>
                <a:latin typeface="Helvetica" pitchFamily="48" charset="0"/>
              </a:rPr>
              <a:t>n,f</a:t>
            </a:r>
            <a:r>
              <a:rPr lang="en-US" sz="3600" b="1" dirty="0" smtClean="0">
                <a:solidFill>
                  <a:srgbClr val="000066"/>
                </a:solidFill>
                <a:latin typeface="Helvetica" pitchFamily="48" charset="0"/>
              </a:rPr>
              <a:t>) cross sections if it was assumed [1] that all (</a:t>
            </a:r>
            <a:r>
              <a:rPr lang="en-US" sz="3600" b="1" dirty="0" err="1" smtClean="0">
                <a:solidFill>
                  <a:srgbClr val="000066"/>
                </a:solidFill>
                <a:latin typeface="Helvetica" pitchFamily="48" charset="0"/>
              </a:rPr>
              <a:t>d,p</a:t>
            </a:r>
            <a:r>
              <a:rPr lang="en-US" sz="3600" b="1" dirty="0" smtClean="0">
                <a:solidFill>
                  <a:srgbClr val="000066"/>
                </a:solidFill>
                <a:latin typeface="Helvetica" pitchFamily="48" charset="0"/>
              </a:rPr>
              <a:t>) transfer reactions lead to compound nucleus formation. We find  that the results can differ by up to 40% even at 2 </a:t>
            </a:r>
            <a:r>
              <a:rPr lang="en-US" sz="3600" b="1" dirty="0" err="1" smtClean="0">
                <a:solidFill>
                  <a:srgbClr val="000066"/>
                </a:solidFill>
                <a:latin typeface="Helvetica" pitchFamily="48" charset="0"/>
              </a:rPr>
              <a:t>MeV</a:t>
            </a:r>
            <a:r>
              <a:rPr lang="en-US" sz="3600" b="1" dirty="0" smtClean="0">
                <a:solidFill>
                  <a:srgbClr val="000066"/>
                </a:solidFill>
                <a:latin typeface="Helvetica" pitchFamily="48" charset="0"/>
              </a:rPr>
              <a:t> of equivalent neutron energy: </a:t>
            </a: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r>
              <a:rPr lang="en-US" sz="3600" b="1" dirty="0" smtClean="0">
                <a:solidFill>
                  <a:srgbClr val="000066"/>
                </a:solidFill>
                <a:latin typeface="Helvetica" pitchFamily="48" charset="0"/>
              </a:rPr>
              <a:t>This is precisely the kind and direction of difference we find with a theory of partial fusion: </a:t>
            </a:r>
            <a:br>
              <a:rPr lang="en-US" sz="3600" b="1" dirty="0" smtClean="0">
                <a:solidFill>
                  <a:srgbClr val="000066"/>
                </a:solidFill>
                <a:latin typeface="Helvetica" pitchFamily="48" charset="0"/>
              </a:rPr>
            </a:br>
            <a:r>
              <a:rPr lang="en-US" sz="3600" b="1" dirty="0" smtClean="0">
                <a:solidFill>
                  <a:srgbClr val="000066"/>
                </a:solidFill>
                <a:latin typeface="Helvetica" pitchFamily="48" charset="0"/>
              </a:rPr>
              <a:t>The observed </a:t>
            </a:r>
            <a:r>
              <a:rPr lang="en-US" sz="3600" b="1" dirty="0" err="1" smtClean="0">
                <a:solidFill>
                  <a:srgbClr val="000066"/>
                </a:solidFill>
                <a:latin typeface="Helvetica" pitchFamily="48" charset="0"/>
              </a:rPr>
              <a:t>σ(d,p</a:t>
            </a:r>
            <a:r>
              <a:rPr lang="en-US" sz="3600" b="1" dirty="0" smtClean="0">
                <a:solidFill>
                  <a:srgbClr val="000066"/>
                </a:solidFill>
                <a:latin typeface="Helvetica" pitchFamily="48" charset="0"/>
              </a:rPr>
              <a:t>) rate includes escape (breakup) as well as absorption (compound-nucleus production), so the denominator in </a:t>
            </a:r>
            <a:r>
              <a:rPr lang="en-US" sz="3600" b="1" dirty="0" err="1" smtClean="0">
                <a:solidFill>
                  <a:srgbClr val="000066"/>
                </a:solidFill>
                <a:latin typeface="Helvetica" pitchFamily="48" charset="0"/>
              </a:rPr>
              <a:t>σ(d,pf)/σ(d,p</a:t>
            </a:r>
            <a:r>
              <a:rPr lang="en-US" sz="3600" b="1" dirty="0" smtClean="0">
                <a:solidFill>
                  <a:srgbClr val="000066"/>
                </a:solidFill>
                <a:latin typeface="Helvetica" pitchFamily="48" charset="0"/>
              </a:rPr>
              <a:t>) is too large.</a:t>
            </a: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gn="ctr">
              <a:lnSpc>
                <a:spcPct val="85000"/>
              </a:lnSpc>
              <a:spcAft>
                <a:spcPct val="25000"/>
              </a:spcAft>
              <a:tabLst>
                <a:tab pos="731838" algn="l"/>
              </a:tabLst>
              <a:defRPr/>
            </a:pPr>
            <a:r>
              <a:rPr lang="en-US" sz="4000" b="1" dirty="0" smtClean="0">
                <a:solidFill>
                  <a:srgbClr val="FFFF66"/>
                </a:solidFill>
                <a:effectLst>
                  <a:outerShdw blurRad="38100" dist="38100" dir="2700000" algn="tl">
                    <a:srgbClr val="000000"/>
                  </a:outerShdw>
                </a:effectLst>
                <a:latin typeface="Helvetica" pitchFamily="48" charset="0"/>
              </a:rPr>
              <a:t>Theories Proposed to Predict both Outcomes:</a:t>
            </a: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r>
              <a:rPr lang="en-US" sz="3600" b="1" dirty="0" smtClean="0">
                <a:solidFill>
                  <a:srgbClr val="000066"/>
                </a:solidFill>
                <a:latin typeface="Helvetica" pitchFamily="48" charset="0"/>
              </a:rPr>
              <a:t>There have been attempts to extend reaction theory to describe more general outcomes: by </a:t>
            </a:r>
            <a:r>
              <a:rPr lang="en-US" sz="3600" b="1" dirty="0" err="1" smtClean="0">
                <a:solidFill>
                  <a:srgbClr val="000066"/>
                </a:solidFill>
                <a:latin typeface="Helvetica" pitchFamily="48" charset="0"/>
              </a:rPr>
              <a:t>Udagawa</a:t>
            </a:r>
            <a:r>
              <a:rPr lang="en-US" sz="3600" b="1" dirty="0" smtClean="0">
                <a:solidFill>
                  <a:srgbClr val="000066"/>
                </a:solidFill>
                <a:latin typeface="Helvetica" pitchFamily="48" charset="0"/>
              </a:rPr>
              <a:t> &amp; Tamura [2], of Kerman &amp; </a:t>
            </a:r>
            <a:r>
              <a:rPr lang="en-US" sz="3600" b="1" dirty="0" err="1" smtClean="0">
                <a:solidFill>
                  <a:srgbClr val="000066"/>
                </a:solidFill>
                <a:latin typeface="Helvetica" pitchFamily="48" charset="0"/>
              </a:rPr>
              <a:t>McVoy</a:t>
            </a:r>
            <a:r>
              <a:rPr lang="en-US" sz="3600" b="1" dirty="0" smtClean="0">
                <a:solidFill>
                  <a:srgbClr val="000066"/>
                </a:solidFill>
                <a:latin typeface="Helvetica" pitchFamily="48" charset="0"/>
              </a:rPr>
              <a:t> [3] (based on [4]), and of </a:t>
            </a:r>
            <a:r>
              <a:rPr lang="en-US" sz="3600" b="1" dirty="0" err="1" smtClean="0">
                <a:solidFill>
                  <a:srgbClr val="000066"/>
                </a:solidFill>
                <a:latin typeface="Helvetica" pitchFamily="48" charset="0"/>
              </a:rPr>
              <a:t>Baur</a:t>
            </a:r>
            <a:r>
              <a:rPr lang="en-US" sz="3600" b="1" dirty="0" smtClean="0">
                <a:solidFill>
                  <a:srgbClr val="000066"/>
                </a:solidFill>
                <a:latin typeface="Helvetica" pitchFamily="48" charset="0"/>
              </a:rPr>
              <a:t> &amp; </a:t>
            </a:r>
            <a:r>
              <a:rPr lang="en-US" sz="3600" b="1" dirty="0" err="1" smtClean="0">
                <a:solidFill>
                  <a:srgbClr val="000066"/>
                </a:solidFill>
                <a:latin typeface="Helvetica" pitchFamily="48" charset="0"/>
              </a:rPr>
              <a:t>Trautman</a:t>
            </a:r>
            <a:r>
              <a:rPr lang="en-US" sz="3600" b="1" dirty="0" smtClean="0">
                <a:solidFill>
                  <a:srgbClr val="000066"/>
                </a:solidFill>
                <a:latin typeface="Helvetica" pitchFamily="48" charset="0"/>
              </a:rPr>
              <a:t> [5], as well as a proposal of my own  [6], but these give different results [7]</a:t>
            </a:r>
          </a:p>
          <a:p>
            <a:pPr marL="457200" indent="-457200" algn="ctr">
              <a:lnSpc>
                <a:spcPct val="85000"/>
              </a:lnSpc>
              <a:spcAft>
                <a:spcPct val="25000"/>
              </a:spcAft>
              <a:tabLst>
                <a:tab pos="731838" algn="l"/>
              </a:tabLst>
              <a:defRPr/>
            </a:pPr>
            <a:r>
              <a:rPr lang="en-US" sz="4000" b="1" dirty="0" smtClean="0">
                <a:solidFill>
                  <a:srgbClr val="FFFF66"/>
                </a:solidFill>
                <a:effectLst>
                  <a:outerShdw blurRad="38100" dist="38100" dir="2700000" algn="tl">
                    <a:srgbClr val="000000"/>
                  </a:outerShdw>
                </a:effectLst>
                <a:latin typeface="Helvetica" pitchFamily="48" charset="0"/>
              </a:rPr>
              <a:t>Theory Used:</a:t>
            </a: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r>
              <a:rPr lang="en-US" sz="3600" b="1" dirty="0" smtClean="0">
                <a:solidFill>
                  <a:srgbClr val="000066"/>
                </a:solidFill>
                <a:latin typeface="Helvetica" pitchFamily="48" charset="0"/>
              </a:rPr>
              <a:t>Now follow the theory of </a:t>
            </a:r>
            <a:r>
              <a:rPr lang="en-US" sz="3600" b="1" dirty="0" err="1" smtClean="0">
                <a:solidFill>
                  <a:srgbClr val="000066"/>
                </a:solidFill>
                <a:latin typeface="Helvetica" pitchFamily="48" charset="0"/>
              </a:rPr>
              <a:t>Austern</a:t>
            </a:r>
            <a:r>
              <a:rPr lang="en-US" sz="3600" b="1" dirty="0" smtClean="0">
                <a:solidFill>
                  <a:srgbClr val="000066"/>
                </a:solidFill>
                <a:latin typeface="Helvetica" pitchFamily="48" charset="0"/>
              </a:rPr>
              <a:t> [8] that sums over the final states of just one (neutron) particle of a few-body system (</a:t>
            </a:r>
            <a:r>
              <a:rPr lang="en-US" sz="3600" b="1" dirty="0" err="1" smtClean="0">
                <a:solidFill>
                  <a:srgbClr val="000066"/>
                </a:solidFill>
                <a:latin typeface="Helvetica" pitchFamily="48" charset="0"/>
              </a:rPr>
              <a:t>eg</a:t>
            </a:r>
            <a:r>
              <a:rPr lang="en-US" sz="3600" b="1" dirty="0" smtClean="0">
                <a:solidFill>
                  <a:srgbClr val="000066"/>
                </a:solidFill>
                <a:latin typeface="Helvetica" pitchFamily="48" charset="0"/>
              </a:rPr>
              <a:t>. deuteron), and show how partial sums of the cross sections to those states can be expressed as integrals of the imaginary component of that particle’s optical potential. In this derivation we need not make any first-order approximations in the entrance channel wave functions, and can ensure post-prior equivalence for the transfer matrix elements.</a:t>
            </a:r>
          </a:p>
          <a:p>
            <a:pPr marL="457200" indent="-457200">
              <a:lnSpc>
                <a:spcPct val="85000"/>
              </a:lnSpc>
              <a:spcAft>
                <a:spcPct val="25000"/>
              </a:spcAft>
              <a:tabLst>
                <a:tab pos="731838" algn="l"/>
              </a:tabLst>
              <a:defRPr/>
            </a:pPr>
            <a:endParaRPr lang="en-US" sz="4000" b="1" dirty="0" smtClean="0">
              <a:solidFill>
                <a:srgbClr val="000066"/>
              </a:solidFill>
              <a:latin typeface="Helvetica" pitchFamily="48" charset="0"/>
            </a:endParaRPr>
          </a:p>
          <a:p>
            <a:pPr marL="457200" indent="-457200" algn="ctr">
              <a:lnSpc>
                <a:spcPct val="85000"/>
              </a:lnSpc>
              <a:spcAft>
                <a:spcPct val="25000"/>
              </a:spcAft>
              <a:tabLst>
                <a:tab pos="731838" algn="l"/>
              </a:tabLst>
              <a:defRPr/>
            </a:pPr>
            <a:r>
              <a:rPr lang="en-US" sz="4000" b="1" dirty="0" smtClean="0">
                <a:solidFill>
                  <a:srgbClr val="000066"/>
                </a:solidFill>
                <a:latin typeface="Helvetica" pitchFamily="48" charset="0"/>
              </a:rPr>
              <a:t>References</a:t>
            </a:r>
          </a:p>
          <a:p>
            <a:pPr marL="457200" indent="-457200">
              <a:lnSpc>
                <a:spcPct val="85000"/>
              </a:lnSpc>
              <a:spcAft>
                <a:spcPct val="25000"/>
              </a:spcAft>
              <a:tabLst>
                <a:tab pos="731838" algn="l"/>
              </a:tabLst>
              <a:defRPr/>
            </a:pPr>
            <a:r>
              <a:rPr lang="en-US" sz="2800" dirty="0" smtClean="0">
                <a:solidFill>
                  <a:srgbClr val="000066"/>
                </a:solidFill>
                <a:latin typeface="Helvetica" pitchFamily="48" charset="0"/>
              </a:rPr>
              <a:t>[1] H.C. Britt et al, Phys. Rev. C </a:t>
            </a:r>
            <a:r>
              <a:rPr lang="en-US" sz="2800" b="1" dirty="0" smtClean="0">
                <a:solidFill>
                  <a:srgbClr val="000066"/>
                </a:solidFill>
                <a:latin typeface="Helvetica" pitchFamily="48" charset="0"/>
              </a:rPr>
              <a:t>175 </a:t>
            </a:r>
            <a:r>
              <a:rPr lang="en-US" sz="2800" dirty="0" smtClean="0">
                <a:solidFill>
                  <a:srgbClr val="000066"/>
                </a:solidFill>
                <a:latin typeface="Helvetica" pitchFamily="48" charset="0"/>
              </a:rPr>
              <a:t>(1968) 1525; B.B. Back et al, </a:t>
            </a:r>
            <a:r>
              <a:rPr lang="en-US" sz="2800" dirty="0" err="1" smtClean="0">
                <a:solidFill>
                  <a:srgbClr val="000066"/>
                </a:solidFill>
                <a:latin typeface="Helvetica" pitchFamily="48" charset="0"/>
              </a:rPr>
              <a:t>Nucl</a:t>
            </a:r>
            <a:r>
              <a:rPr lang="en-US" sz="2800" dirty="0" smtClean="0">
                <a:solidFill>
                  <a:srgbClr val="000066"/>
                </a:solidFill>
                <a:latin typeface="Helvetica" pitchFamily="48" charset="0"/>
              </a:rPr>
              <a:t>. Phys. </a:t>
            </a:r>
            <a:r>
              <a:rPr lang="en-US" sz="2800" b="1" dirty="0" smtClean="0">
                <a:solidFill>
                  <a:srgbClr val="000066"/>
                </a:solidFill>
                <a:latin typeface="Helvetica" pitchFamily="48" charset="0"/>
              </a:rPr>
              <a:t>A165 </a:t>
            </a:r>
            <a:r>
              <a:rPr lang="en-US" sz="2800" dirty="0" smtClean="0">
                <a:solidFill>
                  <a:srgbClr val="000066"/>
                </a:solidFill>
                <a:latin typeface="Helvetica" pitchFamily="48" charset="0"/>
              </a:rPr>
              <a:t>(1971) 449</a:t>
            </a:r>
          </a:p>
          <a:p>
            <a:pPr marL="457200" indent="-457200">
              <a:lnSpc>
                <a:spcPct val="85000"/>
              </a:lnSpc>
              <a:spcAft>
                <a:spcPct val="25000"/>
              </a:spcAft>
              <a:tabLst>
                <a:tab pos="731838" algn="l"/>
              </a:tabLst>
              <a:defRPr/>
            </a:pPr>
            <a:r>
              <a:rPr lang="en-US" sz="2800" dirty="0" smtClean="0">
                <a:solidFill>
                  <a:srgbClr val="000066"/>
                </a:solidFill>
                <a:latin typeface="Helvetica" pitchFamily="48" charset="0"/>
              </a:rPr>
              <a:t>[2] T. </a:t>
            </a:r>
            <a:r>
              <a:rPr lang="en-US" sz="2800" dirty="0" err="1" smtClean="0">
                <a:solidFill>
                  <a:srgbClr val="000066"/>
                </a:solidFill>
                <a:latin typeface="Helvetica" pitchFamily="48" charset="0"/>
              </a:rPr>
              <a:t>Udagawa</a:t>
            </a:r>
            <a:r>
              <a:rPr lang="en-US" sz="2800" dirty="0" smtClean="0">
                <a:solidFill>
                  <a:srgbClr val="000066"/>
                </a:solidFill>
                <a:latin typeface="Helvetica" pitchFamily="48" charset="0"/>
              </a:rPr>
              <a:t> and T. Tamura, Phys. Rev. Letts. </a:t>
            </a:r>
            <a:r>
              <a:rPr lang="en-US" sz="2800" b="1" dirty="0" smtClean="0">
                <a:solidFill>
                  <a:srgbClr val="000066"/>
                </a:solidFill>
                <a:latin typeface="Helvetica" pitchFamily="48" charset="0"/>
              </a:rPr>
              <a:t>45 </a:t>
            </a:r>
            <a:r>
              <a:rPr lang="en-US" sz="2800" dirty="0" smtClean="0">
                <a:solidFill>
                  <a:srgbClr val="000066"/>
                </a:solidFill>
                <a:latin typeface="Helvetica" pitchFamily="48" charset="0"/>
              </a:rPr>
              <a:t>(1981), 1311; Phys. Rev. C </a:t>
            </a:r>
            <a:r>
              <a:rPr lang="en-US" sz="2800" b="1" dirty="0" smtClean="0">
                <a:solidFill>
                  <a:srgbClr val="000066"/>
                </a:solidFill>
                <a:latin typeface="Helvetica" pitchFamily="48" charset="0"/>
              </a:rPr>
              <a:t>24 </a:t>
            </a:r>
            <a:r>
              <a:rPr lang="en-US" sz="2800" dirty="0" smtClean="0">
                <a:solidFill>
                  <a:srgbClr val="000066"/>
                </a:solidFill>
                <a:latin typeface="Helvetica" pitchFamily="48" charset="0"/>
              </a:rPr>
              <a:t>(1981), 1348.</a:t>
            </a:r>
          </a:p>
          <a:p>
            <a:pPr marL="457200" indent="-457200">
              <a:lnSpc>
                <a:spcPct val="85000"/>
              </a:lnSpc>
              <a:spcAft>
                <a:spcPct val="25000"/>
              </a:spcAft>
              <a:tabLst>
                <a:tab pos="731838" algn="l"/>
              </a:tabLst>
              <a:defRPr/>
            </a:pPr>
            <a:r>
              <a:rPr lang="en-US" sz="2800" dirty="0" smtClean="0">
                <a:solidFill>
                  <a:srgbClr val="000066"/>
                </a:solidFill>
                <a:latin typeface="Helvetica" pitchFamily="48" charset="0"/>
              </a:rPr>
              <a:t>[3] A.K. Kerman and K.W. </a:t>
            </a:r>
            <a:r>
              <a:rPr lang="en-US" sz="2800" dirty="0" err="1" smtClean="0">
                <a:solidFill>
                  <a:srgbClr val="000066"/>
                </a:solidFill>
                <a:latin typeface="Helvetica" pitchFamily="48" charset="0"/>
              </a:rPr>
              <a:t>McVoy</a:t>
            </a:r>
            <a:r>
              <a:rPr lang="en-US" sz="2800" dirty="0" smtClean="0">
                <a:solidFill>
                  <a:srgbClr val="000066"/>
                </a:solidFill>
                <a:latin typeface="Helvetica" pitchFamily="48" charset="0"/>
              </a:rPr>
              <a:t>, Ann. of Phys. </a:t>
            </a:r>
            <a:r>
              <a:rPr lang="en-US" sz="2800" b="1" dirty="0" smtClean="0">
                <a:solidFill>
                  <a:srgbClr val="000066"/>
                </a:solidFill>
                <a:latin typeface="Helvetica" pitchFamily="48" charset="0"/>
              </a:rPr>
              <a:t>122 </a:t>
            </a:r>
            <a:r>
              <a:rPr lang="en-US" sz="2800" dirty="0" smtClean="0">
                <a:solidFill>
                  <a:srgbClr val="000066"/>
                </a:solidFill>
                <a:latin typeface="Helvetica" pitchFamily="48" charset="0"/>
              </a:rPr>
              <a:t>(1979) 197</a:t>
            </a:r>
          </a:p>
          <a:p>
            <a:pPr marL="457200" indent="-457200">
              <a:lnSpc>
                <a:spcPct val="85000"/>
              </a:lnSpc>
              <a:spcAft>
                <a:spcPct val="25000"/>
              </a:spcAft>
              <a:tabLst>
                <a:tab pos="731838" algn="l"/>
              </a:tabLst>
              <a:defRPr/>
            </a:pPr>
            <a:r>
              <a:rPr lang="en-US" sz="2800" dirty="0" smtClean="0">
                <a:solidFill>
                  <a:srgbClr val="000066"/>
                </a:solidFill>
                <a:latin typeface="Helvetica" pitchFamily="48" charset="0"/>
              </a:rPr>
              <a:t>[4] M. Kawai, A.K. Kerman, and K.W. </a:t>
            </a:r>
            <a:r>
              <a:rPr lang="en-US" sz="2800" dirty="0" err="1" smtClean="0">
                <a:solidFill>
                  <a:srgbClr val="000066"/>
                </a:solidFill>
                <a:latin typeface="Helvetica" pitchFamily="48" charset="0"/>
              </a:rPr>
              <a:t>McVoy</a:t>
            </a:r>
            <a:r>
              <a:rPr lang="en-US" sz="2800" dirty="0" smtClean="0">
                <a:solidFill>
                  <a:srgbClr val="000066"/>
                </a:solidFill>
                <a:latin typeface="Helvetica" pitchFamily="48" charset="0"/>
              </a:rPr>
              <a:t>, Ann. of Phys. </a:t>
            </a:r>
            <a:r>
              <a:rPr lang="en-US" sz="2800" b="1" dirty="0" smtClean="0">
                <a:solidFill>
                  <a:srgbClr val="000066"/>
                </a:solidFill>
                <a:latin typeface="Helvetica" pitchFamily="48" charset="0"/>
              </a:rPr>
              <a:t>75 </a:t>
            </a:r>
            <a:r>
              <a:rPr lang="en-US" sz="2800" dirty="0" smtClean="0">
                <a:solidFill>
                  <a:srgbClr val="000066"/>
                </a:solidFill>
                <a:latin typeface="Helvetica" pitchFamily="48" charset="0"/>
              </a:rPr>
              <a:t>(1973) 156</a:t>
            </a:r>
          </a:p>
          <a:p>
            <a:pPr marL="457200" indent="-457200">
              <a:lnSpc>
                <a:spcPct val="85000"/>
              </a:lnSpc>
              <a:spcAft>
                <a:spcPct val="25000"/>
              </a:spcAft>
              <a:tabLst>
                <a:tab pos="731838" algn="l"/>
              </a:tabLst>
              <a:defRPr/>
            </a:pPr>
            <a:r>
              <a:rPr lang="en-US" sz="2800" dirty="0" smtClean="0">
                <a:solidFill>
                  <a:srgbClr val="000066"/>
                </a:solidFill>
                <a:latin typeface="Helvetica" pitchFamily="48" charset="0"/>
              </a:rPr>
              <a:t>[5] G. </a:t>
            </a:r>
            <a:r>
              <a:rPr lang="en-US" sz="2800" dirty="0" err="1" smtClean="0">
                <a:solidFill>
                  <a:srgbClr val="000066"/>
                </a:solidFill>
                <a:latin typeface="Helvetica" pitchFamily="48" charset="0"/>
              </a:rPr>
              <a:t>Baur</a:t>
            </a:r>
            <a:r>
              <a:rPr lang="en-US" sz="2800" dirty="0" smtClean="0">
                <a:solidFill>
                  <a:srgbClr val="000066"/>
                </a:solidFill>
                <a:latin typeface="Helvetica" pitchFamily="48" charset="0"/>
              </a:rPr>
              <a:t>, F. </a:t>
            </a:r>
            <a:r>
              <a:rPr lang="en-US" sz="2800" dirty="0" err="1" smtClean="0">
                <a:solidFill>
                  <a:srgbClr val="000066"/>
                </a:solidFill>
                <a:latin typeface="Helvetica" pitchFamily="48" charset="0"/>
              </a:rPr>
              <a:t>Rosel</a:t>
            </a:r>
            <a:r>
              <a:rPr lang="en-US" sz="2800" dirty="0" smtClean="0">
                <a:solidFill>
                  <a:srgbClr val="000066"/>
                </a:solidFill>
                <a:latin typeface="Helvetica" pitchFamily="48" charset="0"/>
              </a:rPr>
              <a:t>, D. </a:t>
            </a:r>
            <a:r>
              <a:rPr lang="en-US" sz="2800" dirty="0" err="1" smtClean="0">
                <a:solidFill>
                  <a:srgbClr val="000066"/>
                </a:solidFill>
                <a:latin typeface="Helvetica" pitchFamily="48" charset="0"/>
              </a:rPr>
              <a:t>Trautmann</a:t>
            </a:r>
            <a:r>
              <a:rPr lang="en-US" sz="2800" dirty="0" smtClean="0">
                <a:solidFill>
                  <a:srgbClr val="000066"/>
                </a:solidFill>
                <a:latin typeface="Helvetica" pitchFamily="48" charset="0"/>
              </a:rPr>
              <a:t> and R. </a:t>
            </a:r>
            <a:r>
              <a:rPr lang="en-US" sz="2800" dirty="0" err="1" smtClean="0">
                <a:solidFill>
                  <a:srgbClr val="000066"/>
                </a:solidFill>
                <a:latin typeface="Helvetica" pitchFamily="48" charset="0"/>
              </a:rPr>
              <a:t>Shyam</a:t>
            </a:r>
            <a:r>
              <a:rPr lang="en-US" sz="2800" dirty="0" smtClean="0">
                <a:solidFill>
                  <a:srgbClr val="000066"/>
                </a:solidFill>
                <a:latin typeface="Helvetica" pitchFamily="48" charset="0"/>
              </a:rPr>
              <a:t>, Phys. Rep. </a:t>
            </a:r>
            <a:r>
              <a:rPr lang="en-US" sz="2800" b="1" dirty="0" smtClean="0">
                <a:solidFill>
                  <a:srgbClr val="000066"/>
                </a:solidFill>
                <a:latin typeface="Helvetica" pitchFamily="48" charset="0"/>
              </a:rPr>
              <a:t>111 </a:t>
            </a:r>
            <a:r>
              <a:rPr lang="en-US" sz="2800" dirty="0" smtClean="0">
                <a:solidFill>
                  <a:srgbClr val="000066"/>
                </a:solidFill>
                <a:latin typeface="Helvetica" pitchFamily="48" charset="0"/>
              </a:rPr>
              <a:t>(1984), 333</a:t>
            </a:r>
          </a:p>
          <a:p>
            <a:pPr marL="457200" indent="-457200">
              <a:lnSpc>
                <a:spcPct val="85000"/>
              </a:lnSpc>
              <a:spcAft>
                <a:spcPct val="25000"/>
              </a:spcAft>
              <a:tabLst>
                <a:tab pos="731838" algn="l"/>
              </a:tabLst>
              <a:defRPr/>
            </a:pPr>
            <a:r>
              <a:rPr lang="en-US" sz="2800" dirty="0" smtClean="0">
                <a:solidFill>
                  <a:srgbClr val="000066"/>
                </a:solidFill>
                <a:latin typeface="Helvetica" pitchFamily="48" charset="0"/>
              </a:rPr>
              <a:t>[6] I.J. Thompson and A. Diaz-Torres, </a:t>
            </a:r>
            <a:r>
              <a:rPr lang="en-US" sz="2800" dirty="0" err="1" smtClean="0">
                <a:solidFill>
                  <a:srgbClr val="000066"/>
                </a:solidFill>
                <a:latin typeface="Helvetica" pitchFamily="48" charset="0"/>
              </a:rPr>
              <a:t>Prog</a:t>
            </a:r>
            <a:r>
              <a:rPr lang="en-US" sz="2800" dirty="0" smtClean="0">
                <a:solidFill>
                  <a:srgbClr val="000066"/>
                </a:solidFill>
                <a:latin typeface="Helvetica" pitchFamily="48" charset="0"/>
              </a:rPr>
              <a:t>. Theo. Phys. Suppl. </a:t>
            </a:r>
            <a:r>
              <a:rPr lang="en-US" sz="2800" b="1" dirty="0" smtClean="0">
                <a:solidFill>
                  <a:srgbClr val="000066"/>
                </a:solidFill>
                <a:latin typeface="Helvetica" pitchFamily="48" charset="0"/>
              </a:rPr>
              <a:t>154</a:t>
            </a:r>
            <a:r>
              <a:rPr lang="en-US" sz="2800" dirty="0" smtClean="0">
                <a:solidFill>
                  <a:srgbClr val="000066"/>
                </a:solidFill>
                <a:latin typeface="Helvetica" pitchFamily="48" charset="0"/>
              </a:rPr>
              <a:t>, 69 (2004)</a:t>
            </a:r>
          </a:p>
          <a:p>
            <a:pPr marL="457200" indent="-457200">
              <a:lnSpc>
                <a:spcPct val="85000"/>
              </a:lnSpc>
              <a:spcAft>
                <a:spcPct val="25000"/>
              </a:spcAft>
              <a:tabLst>
                <a:tab pos="731838" algn="l"/>
              </a:tabLst>
              <a:defRPr/>
            </a:pPr>
            <a:r>
              <a:rPr lang="en-US" sz="2800" dirty="0" smtClean="0">
                <a:solidFill>
                  <a:srgbClr val="000066"/>
                </a:solidFill>
                <a:latin typeface="Helvetica" pitchFamily="48" charset="0"/>
              </a:rPr>
              <a:t>[7] A. Diaz-Torres, Phys. Rev. C </a:t>
            </a:r>
            <a:r>
              <a:rPr lang="en-US" sz="2800" b="1" dirty="0" smtClean="0">
                <a:solidFill>
                  <a:srgbClr val="000066"/>
                </a:solidFill>
                <a:latin typeface="Helvetica" pitchFamily="48" charset="0"/>
              </a:rPr>
              <a:t>81 </a:t>
            </a:r>
            <a:r>
              <a:rPr lang="en-US" sz="2800" dirty="0" smtClean="0">
                <a:solidFill>
                  <a:srgbClr val="000066"/>
                </a:solidFill>
                <a:latin typeface="Helvetica" pitchFamily="48" charset="0"/>
              </a:rPr>
              <a:t>(2010), 041603</a:t>
            </a:r>
          </a:p>
          <a:p>
            <a:pPr marL="457200" indent="-457200">
              <a:lnSpc>
                <a:spcPct val="85000"/>
              </a:lnSpc>
              <a:spcAft>
                <a:spcPct val="25000"/>
              </a:spcAft>
              <a:tabLst>
                <a:tab pos="731838" algn="l"/>
              </a:tabLst>
              <a:defRPr/>
            </a:pPr>
            <a:r>
              <a:rPr lang="en-US" sz="2800" dirty="0" smtClean="0">
                <a:solidFill>
                  <a:srgbClr val="000066"/>
                </a:solidFill>
                <a:latin typeface="Helvetica" pitchFamily="48" charset="0"/>
              </a:rPr>
              <a:t>[8] N. </a:t>
            </a:r>
            <a:r>
              <a:rPr lang="en-US" sz="2800" dirty="0" err="1" smtClean="0">
                <a:solidFill>
                  <a:srgbClr val="000066"/>
                </a:solidFill>
                <a:latin typeface="Helvetica" pitchFamily="48" charset="0"/>
              </a:rPr>
              <a:t>Austern</a:t>
            </a:r>
            <a:r>
              <a:rPr lang="en-US" sz="2800" dirty="0" smtClean="0">
                <a:solidFill>
                  <a:srgbClr val="000066"/>
                </a:solidFill>
                <a:latin typeface="Helvetica" pitchFamily="48" charset="0"/>
              </a:rPr>
              <a:t>, et al, Phys. Rep. </a:t>
            </a:r>
            <a:r>
              <a:rPr lang="en-US" sz="2800" b="1" dirty="0" smtClean="0">
                <a:solidFill>
                  <a:srgbClr val="000066"/>
                </a:solidFill>
                <a:latin typeface="Helvetica" pitchFamily="48" charset="0"/>
              </a:rPr>
              <a:t>154 </a:t>
            </a:r>
            <a:r>
              <a:rPr lang="en-US" sz="2800" dirty="0" smtClean="0">
                <a:solidFill>
                  <a:srgbClr val="000066"/>
                </a:solidFill>
                <a:latin typeface="Helvetica" pitchFamily="48" charset="0"/>
              </a:rPr>
              <a:t>(1987) 125.</a:t>
            </a:r>
          </a:p>
          <a:p>
            <a:pPr marL="457200" indent="-457200">
              <a:lnSpc>
                <a:spcPct val="85000"/>
              </a:lnSpc>
              <a:spcAft>
                <a:spcPct val="25000"/>
              </a:spcAft>
              <a:tabLst>
                <a:tab pos="731838" algn="l"/>
              </a:tabLst>
              <a:defRPr/>
            </a:pPr>
            <a:r>
              <a:rPr lang="en-US" sz="2800" dirty="0" smtClean="0">
                <a:solidFill>
                  <a:srgbClr val="000066"/>
                </a:solidFill>
                <a:latin typeface="Helvetica" pitchFamily="48" charset="0"/>
              </a:rPr>
              <a:t>[9] W. E. Parker et al., Phys. Rev. C </a:t>
            </a:r>
            <a:r>
              <a:rPr lang="en-US" sz="2800" b="1" dirty="0" smtClean="0">
                <a:solidFill>
                  <a:srgbClr val="000066"/>
                </a:solidFill>
                <a:latin typeface="Helvetica" pitchFamily="48" charset="0"/>
              </a:rPr>
              <a:t>52 </a:t>
            </a:r>
            <a:r>
              <a:rPr lang="en-US" sz="2800" dirty="0" smtClean="0">
                <a:solidFill>
                  <a:srgbClr val="000066"/>
                </a:solidFill>
                <a:latin typeface="Helvetica" pitchFamily="48" charset="0"/>
              </a:rPr>
              <a:t>(1995) 252</a:t>
            </a:r>
          </a:p>
          <a:p>
            <a:pPr marL="457200" indent="-457200">
              <a:lnSpc>
                <a:spcPct val="85000"/>
              </a:lnSpc>
              <a:spcAft>
                <a:spcPct val="25000"/>
              </a:spcAft>
              <a:tabLst>
                <a:tab pos="731838" algn="l"/>
              </a:tabLst>
              <a:defRPr/>
            </a:pPr>
            <a:r>
              <a:rPr lang="en-US" sz="2800" dirty="0" smtClean="0">
                <a:solidFill>
                  <a:srgbClr val="000066"/>
                </a:solidFill>
                <a:latin typeface="Helvetica" pitchFamily="48" charset="0"/>
              </a:rPr>
              <a:t>[10] F.S. Dietrich, AIP Conference Proceedings </a:t>
            </a:r>
            <a:r>
              <a:rPr lang="en-US" sz="2800" b="1" dirty="0" smtClean="0">
                <a:solidFill>
                  <a:srgbClr val="000066"/>
                </a:solidFill>
                <a:latin typeface="Helvetica" pitchFamily="48" charset="0"/>
              </a:rPr>
              <a:t>1005 </a:t>
            </a:r>
            <a:r>
              <a:rPr lang="en-US" sz="2800" dirty="0" smtClean="0">
                <a:solidFill>
                  <a:srgbClr val="000066"/>
                </a:solidFill>
                <a:latin typeface="Helvetica" pitchFamily="48" charset="0"/>
              </a:rPr>
              <a:t>(2008) 125.</a:t>
            </a: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000" b="1" dirty="0" smtClean="0">
              <a:solidFill>
                <a:srgbClr val="000066"/>
              </a:solidFill>
              <a:latin typeface="Helvetica" pitchFamily="48" charset="0"/>
            </a:endParaRPr>
          </a:p>
          <a:p>
            <a:pPr marL="457200" indent="-457200">
              <a:lnSpc>
                <a:spcPct val="85000"/>
              </a:lnSpc>
              <a:spcAft>
                <a:spcPct val="25000"/>
              </a:spcAft>
              <a:tabLst>
                <a:tab pos="731838" algn="l"/>
              </a:tabLst>
              <a:defRPr/>
            </a:pPr>
            <a:r>
              <a:rPr lang="en-US" sz="4400" b="1" dirty="0" smtClean="0">
                <a:solidFill>
                  <a:srgbClr val="000066"/>
                </a:solidFill>
                <a:latin typeface="Helvetica" pitchFamily="48" charset="0"/>
              </a:rPr>
              <a:t> </a:t>
            </a:r>
            <a:endParaRPr lang="en-US" sz="5400" b="1" dirty="0" smtClean="0">
              <a:solidFill>
                <a:srgbClr val="FFFF66"/>
              </a:solidFill>
              <a:effectLst>
                <a:outerShdw blurRad="38100" dist="38100" dir="2700000" algn="tl">
                  <a:srgbClr val="000000"/>
                </a:outerShdw>
              </a:effectLst>
              <a:latin typeface="Helvetica" pitchFamily="48" charset="0"/>
            </a:endParaRPr>
          </a:p>
          <a:p>
            <a:pPr marL="457200" indent="-457200" algn="ctr">
              <a:lnSpc>
                <a:spcPct val="85000"/>
              </a:lnSpc>
              <a:spcAft>
                <a:spcPct val="25000"/>
              </a:spcAft>
              <a:tabLst>
                <a:tab pos="731838" algn="l"/>
              </a:tabLst>
              <a:defRPr/>
            </a:pPr>
            <a:endParaRPr lang="en-US" sz="5400" b="1" dirty="0">
              <a:solidFill>
                <a:srgbClr val="000066"/>
              </a:solidFill>
              <a:latin typeface="Helvetica" pitchFamily="48" charset="0"/>
            </a:endParaRPr>
          </a:p>
        </p:txBody>
      </p:sp>
      <p:sp>
        <p:nvSpPr>
          <p:cNvPr id="13328" name="Text Box 16"/>
          <p:cNvSpPr txBox="1">
            <a:spLocks noChangeArrowheads="1"/>
          </p:cNvSpPr>
          <p:nvPr/>
        </p:nvSpPr>
        <p:spPr bwMode="auto">
          <a:xfrm>
            <a:off x="15268596" y="8620455"/>
            <a:ext cx="17287151" cy="34524208"/>
          </a:xfrm>
          <a:prstGeom prst="rect">
            <a:avLst/>
          </a:prstGeom>
          <a:noFill/>
          <a:ln w="9525">
            <a:noFill/>
            <a:miter lim="800000"/>
            <a:headEnd/>
            <a:tailEnd/>
          </a:ln>
          <a:effectLst/>
        </p:spPr>
        <p:txBody>
          <a:bodyPr>
            <a:prstTxWarp prst="textNoShape">
              <a:avLst/>
            </a:prstTxWarp>
          </a:bodyPr>
          <a:lstStyle/>
          <a:p>
            <a:pPr marL="457200" indent="-457200" algn="ctr">
              <a:lnSpc>
                <a:spcPct val="85000"/>
              </a:lnSpc>
              <a:spcAft>
                <a:spcPct val="25000"/>
              </a:spcAft>
              <a:tabLst>
                <a:tab pos="731838" algn="l"/>
              </a:tabLst>
              <a:defRPr/>
            </a:pPr>
            <a:r>
              <a:rPr lang="en-US" sz="6000" b="1" dirty="0" smtClean="0">
                <a:solidFill>
                  <a:srgbClr val="FFFF66"/>
                </a:solidFill>
                <a:effectLst>
                  <a:outerShdw blurRad="38100" dist="38100" dir="2700000" algn="tl">
                    <a:srgbClr val="000000"/>
                  </a:outerShdw>
                </a:effectLst>
                <a:latin typeface="Helvetica" pitchFamily="48" charset="0"/>
              </a:rPr>
              <a:t>Calculations:</a:t>
            </a:r>
          </a:p>
          <a:p>
            <a:pPr>
              <a:spcAft>
                <a:spcPts val="1800"/>
              </a:spcAft>
              <a:buClr>
                <a:schemeClr val="accent6"/>
              </a:buClr>
            </a:pPr>
            <a:r>
              <a:rPr lang="en-US" sz="4400" b="1" dirty="0" smtClean="0">
                <a:solidFill>
                  <a:schemeClr val="accent2">
                    <a:lumMod val="50000"/>
                  </a:schemeClr>
                </a:solidFill>
                <a:latin typeface="Helvetica"/>
                <a:cs typeface="Helvetica"/>
              </a:rPr>
              <a:t>Normal (</a:t>
            </a:r>
            <a:r>
              <a:rPr lang="en-US" sz="4400" b="1" dirty="0" err="1" smtClean="0">
                <a:solidFill>
                  <a:schemeClr val="accent2">
                    <a:lumMod val="50000"/>
                  </a:schemeClr>
                </a:solidFill>
                <a:latin typeface="Helvetica"/>
                <a:cs typeface="Helvetica"/>
              </a:rPr>
              <a:t>d,p</a:t>
            </a:r>
            <a:r>
              <a:rPr lang="en-US" sz="4400" b="1" dirty="0" smtClean="0">
                <a:solidFill>
                  <a:schemeClr val="accent2">
                    <a:lumMod val="50000"/>
                  </a:schemeClr>
                </a:solidFill>
                <a:latin typeface="Helvetica"/>
                <a:cs typeface="Helvetica"/>
              </a:rPr>
              <a:t>) formalism:</a:t>
            </a:r>
          </a:p>
          <a:p>
            <a:pPr lvl="1">
              <a:spcAft>
                <a:spcPts val="1800"/>
              </a:spcAft>
              <a:buClr>
                <a:schemeClr val="accent6"/>
              </a:buClr>
            </a:pPr>
            <a:r>
              <a:rPr lang="en-US" sz="3600" b="1" dirty="0" smtClean="0">
                <a:solidFill>
                  <a:schemeClr val="accent2">
                    <a:lumMod val="50000"/>
                  </a:schemeClr>
                </a:solidFill>
                <a:latin typeface="Helvetica"/>
                <a:cs typeface="Helvetica"/>
              </a:rPr>
              <a:t>         </a:t>
            </a:r>
            <a:r>
              <a:rPr lang="en-US" sz="3600" b="1" dirty="0" err="1" smtClean="0">
                <a:solidFill>
                  <a:schemeClr val="accent2">
                    <a:lumMod val="50000"/>
                  </a:schemeClr>
                </a:solidFill>
                <a:latin typeface="Helvetica"/>
                <a:cs typeface="Helvetica"/>
              </a:rPr>
              <a:t>T</a:t>
            </a:r>
            <a:r>
              <a:rPr lang="en-US" sz="3600" b="1" baseline="-25000" dirty="0" err="1" smtClean="0">
                <a:solidFill>
                  <a:schemeClr val="accent2">
                    <a:lumMod val="50000"/>
                  </a:schemeClr>
                </a:solidFill>
                <a:latin typeface="Helvetica"/>
                <a:cs typeface="Helvetica"/>
              </a:rPr>
              <a:t>dp</a:t>
            </a:r>
            <a:r>
              <a:rPr lang="en-US" sz="3600" b="1" dirty="0" smtClean="0">
                <a:solidFill>
                  <a:schemeClr val="accent2">
                    <a:lumMod val="50000"/>
                  </a:schemeClr>
                </a:solidFill>
                <a:latin typeface="Helvetica"/>
                <a:cs typeface="Helvetica"/>
              </a:rPr>
              <a:t> = &lt; </a:t>
            </a:r>
            <a:r>
              <a:rPr lang="en-US" sz="3600" b="1" dirty="0" err="1" smtClean="0">
                <a:solidFill>
                  <a:schemeClr val="accent2">
                    <a:lumMod val="50000"/>
                  </a:schemeClr>
                </a:solidFill>
                <a:latin typeface="Helvetica"/>
                <a:cs typeface="Helvetica"/>
              </a:rPr>
              <a:t>ψ</a:t>
            </a:r>
            <a:r>
              <a:rPr lang="en-US" sz="3600" b="1" baseline="30000" dirty="0" err="1" smtClean="0">
                <a:solidFill>
                  <a:schemeClr val="accent2">
                    <a:lumMod val="50000"/>
                  </a:schemeClr>
                </a:solidFill>
                <a:latin typeface="Helvetica"/>
                <a:cs typeface="Helvetica"/>
              </a:rPr>
              <a:t>(-)</a:t>
            </a:r>
            <a:r>
              <a:rPr lang="en-US" sz="3600" b="1" dirty="0" err="1" smtClean="0">
                <a:solidFill>
                  <a:schemeClr val="accent2">
                    <a:lumMod val="50000"/>
                  </a:schemeClr>
                </a:solidFill>
                <a:latin typeface="Helvetica"/>
                <a:cs typeface="Helvetica"/>
              </a:rPr>
              <a:t>(r</a:t>
            </a:r>
            <a:r>
              <a:rPr lang="en-US" sz="3600" b="1" baseline="-25000" dirty="0" err="1" smtClean="0">
                <a:solidFill>
                  <a:schemeClr val="accent2">
                    <a:lumMod val="50000"/>
                  </a:schemeClr>
                </a:solidFill>
                <a:latin typeface="Helvetica"/>
                <a:cs typeface="Helvetica"/>
              </a:rPr>
              <a:t>p</a:t>
            </a:r>
            <a:r>
              <a:rPr lang="en-US" sz="3600" b="1" dirty="0" smtClean="0">
                <a:solidFill>
                  <a:schemeClr val="accent2">
                    <a:lumMod val="50000"/>
                  </a:schemeClr>
                </a:solidFill>
                <a:latin typeface="Helvetica"/>
                <a:cs typeface="Helvetica"/>
              </a:rPr>
              <a:t>) </a:t>
            </a:r>
            <a:r>
              <a:rPr lang="en-US" sz="3600" b="1" dirty="0" err="1" smtClean="0">
                <a:solidFill>
                  <a:schemeClr val="accent2">
                    <a:lumMod val="50000"/>
                  </a:schemeClr>
                </a:solidFill>
                <a:latin typeface="Helvetica"/>
                <a:cs typeface="Helvetica"/>
              </a:rPr>
              <a:t>φ(r</a:t>
            </a:r>
            <a:r>
              <a:rPr lang="en-US" sz="3600" b="1" baseline="-25000" dirty="0" err="1" smtClean="0">
                <a:solidFill>
                  <a:schemeClr val="accent2">
                    <a:lumMod val="50000"/>
                  </a:schemeClr>
                </a:solidFill>
                <a:latin typeface="Helvetica"/>
                <a:cs typeface="Helvetica"/>
              </a:rPr>
              <a:t>n</a:t>
            </a:r>
            <a:r>
              <a:rPr lang="en-US" sz="3600" b="1" dirty="0" smtClean="0">
                <a:solidFill>
                  <a:schemeClr val="accent2">
                    <a:lumMod val="50000"/>
                  </a:schemeClr>
                </a:solidFill>
                <a:latin typeface="Helvetica"/>
                <a:cs typeface="Helvetica"/>
              </a:rPr>
              <a:t>) | V | </a:t>
            </a:r>
            <a:r>
              <a:rPr lang="en-US" sz="3600" b="1" dirty="0" err="1" smtClean="0">
                <a:solidFill>
                  <a:schemeClr val="accent2">
                    <a:lumMod val="50000"/>
                  </a:schemeClr>
                </a:solidFill>
                <a:latin typeface="Helvetica"/>
                <a:ea typeface="Lucida Grande"/>
                <a:cs typeface="Helvetica"/>
              </a:rPr>
              <a:t>ϕ</a:t>
            </a:r>
            <a:r>
              <a:rPr lang="en-US" sz="3600" b="1" baseline="-25000" dirty="0" err="1" smtClean="0">
                <a:solidFill>
                  <a:schemeClr val="accent2">
                    <a:lumMod val="50000"/>
                  </a:schemeClr>
                </a:solidFill>
                <a:latin typeface="Helvetica"/>
                <a:cs typeface="Helvetica"/>
              </a:rPr>
              <a:t>d</a:t>
            </a:r>
            <a:r>
              <a:rPr lang="en-US" sz="3600" b="1" dirty="0" err="1" smtClean="0">
                <a:solidFill>
                  <a:schemeClr val="accent2">
                    <a:lumMod val="50000"/>
                  </a:schemeClr>
                </a:solidFill>
                <a:latin typeface="Helvetica"/>
                <a:cs typeface="Helvetica"/>
              </a:rPr>
              <a:t>(r</a:t>
            </a:r>
            <a:r>
              <a:rPr lang="en-US" sz="3600" b="1" dirty="0" smtClean="0">
                <a:solidFill>
                  <a:schemeClr val="accent2">
                    <a:lumMod val="50000"/>
                  </a:schemeClr>
                </a:solidFill>
                <a:latin typeface="Helvetica"/>
                <a:cs typeface="Helvetica"/>
              </a:rPr>
              <a:t> ) ψ</a:t>
            </a:r>
            <a:r>
              <a:rPr lang="en-US" sz="3600" b="1" baseline="30000" dirty="0" smtClean="0">
                <a:solidFill>
                  <a:schemeClr val="accent2">
                    <a:lumMod val="50000"/>
                  </a:schemeClr>
                </a:solidFill>
                <a:latin typeface="Helvetica"/>
                <a:cs typeface="Helvetica"/>
              </a:rPr>
              <a:t>(+)</a:t>
            </a:r>
            <a:r>
              <a:rPr lang="en-US" sz="3600" b="1" dirty="0" smtClean="0">
                <a:solidFill>
                  <a:schemeClr val="accent2">
                    <a:lumMod val="50000"/>
                  </a:schemeClr>
                </a:solidFill>
                <a:latin typeface="Helvetica"/>
                <a:cs typeface="Helvetica"/>
              </a:rPr>
              <a:t>(R) &gt; </a:t>
            </a:r>
          </a:p>
          <a:p>
            <a:pPr lvl="1">
              <a:spcAft>
                <a:spcPts val="1800"/>
              </a:spcAft>
              <a:buClr>
                <a:schemeClr val="accent6"/>
              </a:buClr>
            </a:pPr>
            <a:r>
              <a:rPr lang="en-US" sz="3600" b="1" dirty="0" smtClean="0">
                <a:solidFill>
                  <a:schemeClr val="accent2">
                    <a:lumMod val="50000"/>
                  </a:schemeClr>
                </a:solidFill>
                <a:latin typeface="Helvetica"/>
                <a:cs typeface="Helvetica"/>
              </a:rPr>
              <a:t>where </a:t>
            </a:r>
            <a:r>
              <a:rPr lang="en-US" sz="3600" b="1" dirty="0" err="1" smtClean="0">
                <a:solidFill>
                  <a:schemeClr val="accent2">
                    <a:lumMod val="50000"/>
                  </a:schemeClr>
                </a:solidFill>
                <a:latin typeface="Helvetica"/>
                <a:cs typeface="Helvetica"/>
              </a:rPr>
              <a:t>φ(r</a:t>
            </a:r>
            <a:r>
              <a:rPr lang="en-US" sz="3600" b="1" baseline="-25000" dirty="0" err="1" smtClean="0">
                <a:solidFill>
                  <a:schemeClr val="accent2">
                    <a:lumMod val="50000"/>
                  </a:schemeClr>
                </a:solidFill>
                <a:latin typeface="Helvetica"/>
                <a:cs typeface="Helvetica"/>
              </a:rPr>
              <a:t>n</a:t>
            </a:r>
            <a:r>
              <a:rPr lang="en-US" sz="3600" b="1" dirty="0" smtClean="0">
                <a:solidFill>
                  <a:schemeClr val="accent2">
                    <a:lumMod val="50000"/>
                  </a:schemeClr>
                </a:solidFill>
                <a:latin typeface="Helvetica"/>
                <a:cs typeface="Helvetica"/>
              </a:rPr>
              <a:t>): neutron final state in real potential.</a:t>
            </a:r>
          </a:p>
          <a:p>
            <a:pPr lvl="4">
              <a:spcAft>
                <a:spcPts val="1800"/>
              </a:spcAft>
              <a:buClr>
                <a:schemeClr val="accent6"/>
              </a:buClr>
            </a:pPr>
            <a:r>
              <a:rPr lang="en-US" sz="3600" b="1" dirty="0" smtClean="0">
                <a:solidFill>
                  <a:schemeClr val="accent2">
                    <a:lumMod val="50000"/>
                  </a:schemeClr>
                </a:solidFill>
                <a:latin typeface="Helvetica"/>
                <a:ea typeface="Lucida Grande"/>
                <a:cs typeface="Helvetica"/>
              </a:rPr>
              <a:t>  </a:t>
            </a:r>
            <a:r>
              <a:rPr lang="en-US" sz="3600" b="1" dirty="0" err="1" smtClean="0">
                <a:solidFill>
                  <a:schemeClr val="accent2">
                    <a:lumMod val="50000"/>
                  </a:schemeClr>
                </a:solidFill>
                <a:latin typeface="Helvetica"/>
                <a:ea typeface="Lucida Grande"/>
                <a:cs typeface="Helvetica"/>
              </a:rPr>
              <a:t>ϕ</a:t>
            </a:r>
            <a:r>
              <a:rPr lang="en-US" sz="3600" b="1" baseline="-25000" dirty="0" err="1" smtClean="0">
                <a:solidFill>
                  <a:schemeClr val="accent2">
                    <a:lumMod val="50000"/>
                  </a:schemeClr>
                </a:solidFill>
                <a:latin typeface="Helvetica"/>
                <a:cs typeface="Helvetica"/>
              </a:rPr>
              <a:t>d</a:t>
            </a:r>
            <a:r>
              <a:rPr lang="en-US" sz="3600" b="1" dirty="0" err="1" smtClean="0">
                <a:solidFill>
                  <a:schemeClr val="accent2">
                    <a:lumMod val="50000"/>
                  </a:schemeClr>
                </a:solidFill>
                <a:latin typeface="Helvetica"/>
                <a:cs typeface="Helvetica"/>
              </a:rPr>
              <a:t>(r</a:t>
            </a:r>
            <a:r>
              <a:rPr lang="en-US" sz="3600" b="1" dirty="0" smtClean="0">
                <a:solidFill>
                  <a:schemeClr val="accent2">
                    <a:lumMod val="50000"/>
                  </a:schemeClr>
                </a:solidFill>
                <a:latin typeface="Helvetica"/>
                <a:cs typeface="Helvetica"/>
              </a:rPr>
              <a:t> ) ψ</a:t>
            </a:r>
            <a:r>
              <a:rPr lang="en-US" sz="3600" b="1" baseline="30000" dirty="0" smtClean="0">
                <a:solidFill>
                  <a:schemeClr val="accent2">
                    <a:lumMod val="50000"/>
                  </a:schemeClr>
                </a:solidFill>
                <a:latin typeface="Helvetica"/>
                <a:cs typeface="Helvetica"/>
              </a:rPr>
              <a:t>(+)</a:t>
            </a:r>
            <a:r>
              <a:rPr lang="en-US" sz="3600" b="1" dirty="0" smtClean="0">
                <a:solidFill>
                  <a:schemeClr val="accent2">
                    <a:lumMod val="50000"/>
                  </a:schemeClr>
                </a:solidFill>
                <a:latin typeface="Helvetica"/>
                <a:cs typeface="Helvetica"/>
              </a:rPr>
              <a:t>(R): incoming deuteron wave function</a:t>
            </a:r>
          </a:p>
          <a:p>
            <a:pPr lvl="4">
              <a:spcAft>
                <a:spcPts val="1800"/>
              </a:spcAft>
              <a:buClr>
                <a:schemeClr val="accent6"/>
              </a:buClr>
            </a:pPr>
            <a:r>
              <a:rPr lang="en-US" sz="3600" b="1" dirty="0" smtClean="0">
                <a:solidFill>
                  <a:schemeClr val="accent2">
                    <a:lumMod val="50000"/>
                  </a:schemeClr>
                </a:solidFill>
                <a:latin typeface="Helvetica"/>
                <a:cs typeface="Helvetica"/>
              </a:rPr>
              <a:t>  V = transfer interaction (post or prior)</a:t>
            </a:r>
          </a:p>
          <a:p>
            <a:pPr lvl="1">
              <a:buClr>
                <a:schemeClr val="accent6"/>
              </a:buClr>
            </a:pPr>
            <a:endParaRPr lang="en-US" sz="3600" b="1" dirty="0" smtClean="0">
              <a:solidFill>
                <a:schemeClr val="accent2">
                  <a:lumMod val="50000"/>
                </a:schemeClr>
              </a:solidFill>
              <a:latin typeface="Helvetica"/>
              <a:cs typeface="Helvetica"/>
            </a:endParaRPr>
          </a:p>
          <a:p>
            <a:pPr>
              <a:buClr>
                <a:schemeClr val="accent6"/>
              </a:buClr>
            </a:pPr>
            <a:r>
              <a:rPr lang="en-US" sz="4800" b="1" dirty="0" smtClean="0">
                <a:solidFill>
                  <a:schemeClr val="accent2">
                    <a:lumMod val="50000"/>
                  </a:schemeClr>
                </a:solidFill>
                <a:latin typeface="Helvetica"/>
                <a:cs typeface="Helvetica"/>
              </a:rPr>
              <a:t>Now: </a:t>
            </a:r>
          </a:p>
          <a:p>
            <a:pPr>
              <a:buClr>
                <a:schemeClr val="accent6"/>
              </a:buClr>
            </a:pPr>
            <a:r>
              <a:rPr lang="en-US" sz="3600" b="1" dirty="0" smtClean="0">
                <a:solidFill>
                  <a:schemeClr val="accent2">
                    <a:lumMod val="50000"/>
                  </a:schemeClr>
                </a:solidFill>
                <a:latin typeface="Helvetica"/>
                <a:cs typeface="Helvetica"/>
              </a:rPr>
              <a:t>   Neutron is in a complex potential </a:t>
            </a:r>
            <a:r>
              <a:rPr lang="en-US" sz="3600" b="1" dirty="0" err="1" smtClean="0">
                <a:solidFill>
                  <a:schemeClr val="accent2">
                    <a:lumMod val="50000"/>
                  </a:schemeClr>
                </a:solidFill>
                <a:latin typeface="Helvetica"/>
                <a:cs typeface="Helvetica"/>
              </a:rPr>
              <a:t>V(r</a:t>
            </a:r>
            <a:r>
              <a:rPr lang="en-US" sz="3600" b="1" baseline="-25000" dirty="0" err="1" smtClean="0">
                <a:solidFill>
                  <a:schemeClr val="accent2">
                    <a:lumMod val="50000"/>
                  </a:schemeClr>
                </a:solidFill>
                <a:latin typeface="Helvetica"/>
                <a:cs typeface="Helvetica"/>
              </a:rPr>
              <a:t>n</a:t>
            </a:r>
            <a:r>
              <a:rPr lang="en-US" sz="3600" b="1" dirty="0" err="1" smtClean="0">
                <a:solidFill>
                  <a:schemeClr val="accent2">
                    <a:lumMod val="50000"/>
                  </a:schemeClr>
                </a:solidFill>
                <a:latin typeface="Helvetica"/>
                <a:cs typeface="Helvetica"/>
              </a:rPr>
              <a:t>)-iW(r</a:t>
            </a:r>
            <a:r>
              <a:rPr lang="en-US" sz="3600" b="1" baseline="-25000" dirty="0" err="1" smtClean="0">
                <a:solidFill>
                  <a:schemeClr val="accent2">
                    <a:lumMod val="50000"/>
                  </a:schemeClr>
                </a:solidFill>
                <a:latin typeface="Helvetica"/>
                <a:cs typeface="Helvetica"/>
              </a:rPr>
              <a:t>n</a:t>
            </a:r>
            <a:r>
              <a:rPr lang="en-US" sz="3600" b="1" dirty="0" smtClean="0">
                <a:solidFill>
                  <a:schemeClr val="accent2">
                    <a:lumMod val="50000"/>
                  </a:schemeClr>
                </a:solidFill>
                <a:latin typeface="Helvetica"/>
                <a:cs typeface="Helvetica"/>
              </a:rPr>
              <a:t>)</a:t>
            </a:r>
          </a:p>
          <a:p>
            <a:pPr lvl="1">
              <a:buClr>
                <a:schemeClr val="accent6"/>
              </a:buClr>
            </a:pPr>
            <a:r>
              <a:rPr lang="en-US" sz="3600" b="1" dirty="0" smtClean="0">
                <a:solidFill>
                  <a:schemeClr val="accent2">
                    <a:lumMod val="50000"/>
                  </a:schemeClr>
                </a:solidFill>
                <a:latin typeface="Helvetica"/>
                <a:cs typeface="Helvetica"/>
              </a:rPr>
              <a:t>The -</a:t>
            </a:r>
            <a:r>
              <a:rPr lang="en-US" sz="3600" b="1" dirty="0" err="1" smtClean="0">
                <a:solidFill>
                  <a:schemeClr val="accent2">
                    <a:lumMod val="50000"/>
                  </a:schemeClr>
                </a:solidFill>
                <a:latin typeface="Helvetica"/>
                <a:cs typeface="Helvetica"/>
              </a:rPr>
              <a:t>iW(r</a:t>
            </a:r>
            <a:r>
              <a:rPr lang="en-US" sz="3600" b="1" baseline="-25000" dirty="0" err="1" smtClean="0">
                <a:solidFill>
                  <a:schemeClr val="accent2">
                    <a:lumMod val="50000"/>
                  </a:schemeClr>
                </a:solidFill>
                <a:latin typeface="Helvetica"/>
                <a:cs typeface="Helvetica"/>
              </a:rPr>
              <a:t>n</a:t>
            </a:r>
            <a:r>
              <a:rPr lang="en-US" sz="3600" b="1" dirty="0" smtClean="0">
                <a:solidFill>
                  <a:schemeClr val="accent2">
                    <a:lumMod val="50000"/>
                  </a:schemeClr>
                </a:solidFill>
                <a:latin typeface="Helvetica"/>
                <a:cs typeface="Helvetica"/>
              </a:rPr>
              <a:t>) describes the loss of flux to CN resonances,</a:t>
            </a:r>
          </a:p>
          <a:p>
            <a:pPr lvl="1">
              <a:buClr>
                <a:schemeClr val="accent6"/>
              </a:buClr>
            </a:pPr>
            <a:r>
              <a:rPr lang="en-US" sz="3600" b="1" dirty="0" smtClean="0">
                <a:solidFill>
                  <a:schemeClr val="accent2">
                    <a:lumMod val="50000"/>
                  </a:schemeClr>
                </a:solidFill>
                <a:latin typeface="Helvetica"/>
                <a:cs typeface="Helvetica"/>
              </a:rPr>
              <a:t>   = spreading into CN resonances</a:t>
            </a:r>
          </a:p>
          <a:p>
            <a:pPr lvl="1">
              <a:buClr>
                <a:schemeClr val="accent6"/>
              </a:buClr>
            </a:pPr>
            <a:r>
              <a:rPr lang="en-US" sz="3600" b="1" dirty="0" smtClean="0">
                <a:solidFill>
                  <a:schemeClr val="accent2">
                    <a:lumMod val="50000"/>
                  </a:schemeClr>
                </a:solidFill>
                <a:latin typeface="Helvetica"/>
                <a:cs typeface="Helvetica"/>
              </a:rPr>
              <a:t>   = fusion cross section = reaction cross section</a:t>
            </a:r>
          </a:p>
          <a:p>
            <a:pPr>
              <a:buClr>
                <a:schemeClr val="accent6"/>
              </a:buClr>
            </a:pPr>
            <a:endParaRPr lang="en-US" sz="3600" b="1" dirty="0" smtClean="0">
              <a:solidFill>
                <a:schemeClr val="accent2">
                  <a:lumMod val="50000"/>
                </a:schemeClr>
              </a:solidFill>
              <a:latin typeface="Helvetica"/>
              <a:cs typeface="Helvetica"/>
            </a:endParaRPr>
          </a:p>
          <a:p>
            <a:pPr>
              <a:buClr>
                <a:schemeClr val="accent6"/>
              </a:buClr>
            </a:pPr>
            <a:r>
              <a:rPr lang="en-US" sz="3600" b="1" dirty="0" smtClean="0">
                <a:solidFill>
                  <a:schemeClr val="accent2">
                    <a:lumMod val="50000"/>
                  </a:schemeClr>
                </a:solidFill>
                <a:latin typeface="Helvetica"/>
                <a:cs typeface="Helvetica"/>
              </a:rPr>
              <a:t>So make ‘proton bin’ </a:t>
            </a:r>
            <a:r>
              <a:rPr lang="en-US" sz="3600" b="1" dirty="0" err="1" smtClean="0">
                <a:solidFill>
                  <a:schemeClr val="accent2">
                    <a:lumMod val="50000"/>
                  </a:schemeClr>
                </a:solidFill>
                <a:latin typeface="Helvetica"/>
                <a:cs typeface="Helvetica"/>
              </a:rPr>
              <a:t>ξ</a:t>
            </a:r>
            <a:r>
              <a:rPr lang="en-US" sz="3600" b="1" baseline="30000" dirty="0" err="1" smtClean="0">
                <a:solidFill>
                  <a:schemeClr val="accent2">
                    <a:lumMod val="50000"/>
                  </a:schemeClr>
                </a:solidFill>
                <a:latin typeface="Helvetica"/>
                <a:cs typeface="Helvetica"/>
              </a:rPr>
              <a:t>(-)</a:t>
            </a:r>
            <a:r>
              <a:rPr lang="en-US" sz="3600" b="1" dirty="0" err="1" smtClean="0">
                <a:solidFill>
                  <a:schemeClr val="accent2">
                    <a:lumMod val="50000"/>
                  </a:schemeClr>
                </a:solidFill>
                <a:latin typeface="Helvetica"/>
                <a:cs typeface="Helvetica"/>
              </a:rPr>
              <a:t>(r</a:t>
            </a:r>
            <a:r>
              <a:rPr lang="en-US" sz="3600" b="1" baseline="-25000" dirty="0" err="1" smtClean="0">
                <a:solidFill>
                  <a:schemeClr val="accent2">
                    <a:lumMod val="50000"/>
                  </a:schemeClr>
                </a:solidFill>
                <a:latin typeface="Helvetica"/>
                <a:cs typeface="Helvetica"/>
              </a:rPr>
              <a:t>p</a:t>
            </a:r>
            <a:r>
              <a:rPr lang="en-US" sz="3600" b="1" dirty="0" smtClean="0">
                <a:solidFill>
                  <a:schemeClr val="accent2">
                    <a:lumMod val="50000"/>
                  </a:schemeClr>
                </a:solidFill>
                <a:latin typeface="Helvetica"/>
                <a:cs typeface="Helvetica"/>
              </a:rPr>
              <a:t>;</a:t>
            </a:r>
            <a:r>
              <a:rPr lang="en-US" sz="3600" b="1" baseline="-25000" dirty="0" smtClean="0">
                <a:solidFill>
                  <a:schemeClr val="accent2">
                    <a:lumMod val="50000"/>
                  </a:schemeClr>
                </a:solidFill>
                <a:latin typeface="Helvetica"/>
                <a:cs typeface="Helvetica"/>
              </a:rPr>
              <a:t> </a:t>
            </a:r>
            <a:r>
              <a:rPr lang="en-US" sz="3600" b="1" dirty="0" err="1" smtClean="0">
                <a:solidFill>
                  <a:schemeClr val="accent2">
                    <a:lumMod val="50000"/>
                  </a:schemeClr>
                </a:solidFill>
                <a:latin typeface="Helvetica"/>
                <a:cs typeface="Helvetica"/>
              </a:rPr>
              <a:t>k</a:t>
            </a:r>
            <a:r>
              <a:rPr lang="en-US" sz="3600" b="1" baseline="-25000" dirty="0" err="1" smtClean="0">
                <a:solidFill>
                  <a:schemeClr val="accent2">
                    <a:lumMod val="50000"/>
                  </a:schemeClr>
                </a:solidFill>
                <a:latin typeface="Helvetica"/>
                <a:cs typeface="Helvetica"/>
              </a:rPr>
              <a:t>p</a:t>
            </a:r>
            <a:r>
              <a:rPr lang="en-US" sz="3600" b="1" dirty="0" smtClean="0">
                <a:solidFill>
                  <a:schemeClr val="accent2">
                    <a:lumMod val="50000"/>
                  </a:schemeClr>
                </a:solidFill>
                <a:latin typeface="Helvetica"/>
                <a:cs typeface="Helvetica"/>
              </a:rPr>
              <a:t>) from averaging the proton outgoing waves</a:t>
            </a:r>
          </a:p>
          <a:p>
            <a:pPr>
              <a:buClr>
                <a:schemeClr val="accent6"/>
              </a:buClr>
            </a:pPr>
            <a:endParaRPr lang="en-US" sz="3600" b="1" dirty="0" smtClean="0">
              <a:solidFill>
                <a:schemeClr val="accent2">
                  <a:lumMod val="50000"/>
                </a:schemeClr>
              </a:solidFill>
              <a:latin typeface="Helvetica"/>
              <a:cs typeface="Helvetica"/>
            </a:endParaRPr>
          </a:p>
          <a:p>
            <a:pPr lvl="1">
              <a:buClr>
                <a:schemeClr val="accent6"/>
              </a:buClr>
            </a:pPr>
            <a:r>
              <a:rPr lang="en-US" sz="3600" b="1" dirty="0" smtClean="0">
                <a:solidFill>
                  <a:schemeClr val="accent2">
                    <a:lumMod val="50000"/>
                  </a:schemeClr>
                </a:solidFill>
                <a:latin typeface="Helvetica"/>
                <a:cs typeface="Helvetica"/>
              </a:rPr>
              <a:t>And solve inhomogeneous </a:t>
            </a:r>
            <a:r>
              <a:rPr lang="en-US" sz="3600" b="1" dirty="0" err="1" smtClean="0">
                <a:solidFill>
                  <a:schemeClr val="accent2">
                    <a:lumMod val="50000"/>
                  </a:schemeClr>
                </a:solidFill>
                <a:latin typeface="Helvetica"/>
                <a:cs typeface="Helvetica"/>
              </a:rPr>
              <a:t>eqn</a:t>
            </a:r>
            <a:r>
              <a:rPr lang="en-US" sz="3600" b="1" dirty="0" smtClean="0">
                <a:solidFill>
                  <a:schemeClr val="accent2">
                    <a:lumMod val="50000"/>
                  </a:schemeClr>
                </a:solidFill>
                <a:latin typeface="Helvetica"/>
                <a:cs typeface="Helvetica"/>
              </a:rPr>
              <a:t> with source term:</a:t>
            </a:r>
          </a:p>
          <a:p>
            <a:pPr lvl="2">
              <a:buClr>
                <a:schemeClr val="accent6"/>
              </a:buClr>
            </a:pPr>
            <a:r>
              <a:rPr lang="en-US" sz="3600" b="1" dirty="0" smtClean="0">
                <a:solidFill>
                  <a:schemeClr val="accent2">
                    <a:lumMod val="50000"/>
                  </a:schemeClr>
                </a:solidFill>
                <a:latin typeface="Helvetica"/>
                <a:cs typeface="Helvetica"/>
              </a:rPr>
              <a:t> 	[</a:t>
            </a:r>
            <a:r>
              <a:rPr lang="en-US" sz="3600" b="1" dirty="0" err="1" smtClean="0">
                <a:solidFill>
                  <a:schemeClr val="accent2">
                    <a:lumMod val="50000"/>
                  </a:schemeClr>
                </a:solidFill>
                <a:latin typeface="Helvetica"/>
                <a:cs typeface="Helvetica"/>
              </a:rPr>
              <a:t>H</a:t>
            </a:r>
            <a:r>
              <a:rPr lang="en-US" sz="3600" b="1" baseline="-25000" dirty="0" err="1" smtClean="0">
                <a:solidFill>
                  <a:schemeClr val="accent2">
                    <a:lumMod val="50000"/>
                  </a:schemeClr>
                </a:solidFill>
                <a:latin typeface="Helvetica"/>
                <a:cs typeface="Helvetica"/>
              </a:rPr>
              <a:t>n</a:t>
            </a:r>
            <a:r>
              <a:rPr lang="en-US" sz="3600" b="1" dirty="0" smtClean="0">
                <a:solidFill>
                  <a:schemeClr val="accent2">
                    <a:lumMod val="50000"/>
                  </a:schemeClr>
                </a:solidFill>
                <a:latin typeface="Helvetica"/>
                <a:cs typeface="Helvetica"/>
              </a:rPr>
              <a:t>-E</a:t>
            </a:r>
            <a:r>
              <a:rPr lang="en-US" sz="3600" b="1" baseline="-25000" dirty="0" smtClean="0">
                <a:solidFill>
                  <a:schemeClr val="accent2">
                    <a:lumMod val="50000"/>
                  </a:schemeClr>
                </a:solidFill>
                <a:latin typeface="Helvetica"/>
                <a:cs typeface="Helvetica"/>
              </a:rPr>
              <a:t>n</a:t>
            </a:r>
            <a:r>
              <a:rPr lang="en-US" sz="3600" b="1" dirty="0" smtClean="0">
                <a:solidFill>
                  <a:schemeClr val="accent2">
                    <a:lumMod val="50000"/>
                  </a:schemeClr>
                </a:solidFill>
                <a:latin typeface="Helvetica"/>
                <a:cs typeface="Helvetica"/>
              </a:rPr>
              <a:t>] </a:t>
            </a:r>
            <a:r>
              <a:rPr lang="en-US" sz="3600" b="1" dirty="0" err="1" smtClean="0">
                <a:solidFill>
                  <a:schemeClr val="accent2">
                    <a:lumMod val="50000"/>
                  </a:schemeClr>
                </a:solidFill>
                <a:latin typeface="Helvetica"/>
                <a:cs typeface="Helvetica"/>
              </a:rPr>
              <a:t>ψ</a:t>
            </a:r>
            <a:r>
              <a:rPr lang="en-US" sz="3600" b="1" baseline="-25000" dirty="0" err="1" smtClean="0">
                <a:solidFill>
                  <a:schemeClr val="accent2">
                    <a:lumMod val="50000"/>
                  </a:schemeClr>
                </a:solidFill>
                <a:latin typeface="Helvetica"/>
                <a:cs typeface="Helvetica"/>
              </a:rPr>
              <a:t>n</a:t>
            </a:r>
            <a:r>
              <a:rPr lang="en-US" sz="3600" b="1" dirty="0" err="1" smtClean="0">
                <a:solidFill>
                  <a:schemeClr val="accent2">
                    <a:lumMod val="50000"/>
                  </a:schemeClr>
                </a:solidFill>
                <a:latin typeface="Helvetica"/>
                <a:cs typeface="Helvetica"/>
              </a:rPr>
              <a:t>(r</a:t>
            </a:r>
            <a:r>
              <a:rPr lang="en-US" sz="3600" b="1" baseline="-25000" dirty="0" err="1" smtClean="0">
                <a:solidFill>
                  <a:schemeClr val="accent2">
                    <a:lumMod val="50000"/>
                  </a:schemeClr>
                </a:solidFill>
                <a:latin typeface="Helvetica"/>
                <a:cs typeface="Helvetica"/>
              </a:rPr>
              <a:t>n</a:t>
            </a:r>
            <a:r>
              <a:rPr lang="en-US" sz="3600" b="1" dirty="0" smtClean="0">
                <a:solidFill>
                  <a:schemeClr val="accent2">
                    <a:lumMod val="50000"/>
                  </a:schemeClr>
                </a:solidFill>
                <a:latin typeface="Helvetica"/>
                <a:cs typeface="Helvetica"/>
              </a:rPr>
              <a:t>;</a:t>
            </a:r>
            <a:r>
              <a:rPr lang="en-US" sz="3600" b="1" baseline="-25000" dirty="0" smtClean="0">
                <a:solidFill>
                  <a:schemeClr val="accent2">
                    <a:lumMod val="50000"/>
                  </a:schemeClr>
                </a:solidFill>
                <a:latin typeface="Helvetica"/>
                <a:cs typeface="Helvetica"/>
              </a:rPr>
              <a:t> </a:t>
            </a:r>
            <a:r>
              <a:rPr lang="en-US" sz="3600" b="1" dirty="0" err="1" smtClean="0">
                <a:solidFill>
                  <a:schemeClr val="accent2">
                    <a:lumMod val="50000"/>
                  </a:schemeClr>
                </a:solidFill>
                <a:latin typeface="Helvetica"/>
                <a:cs typeface="Helvetica"/>
              </a:rPr>
              <a:t>k</a:t>
            </a:r>
            <a:r>
              <a:rPr lang="en-US" sz="3600" b="1" baseline="-25000" dirty="0" err="1" smtClean="0">
                <a:solidFill>
                  <a:schemeClr val="accent2">
                    <a:lumMod val="50000"/>
                  </a:schemeClr>
                </a:solidFill>
                <a:latin typeface="Helvetica"/>
                <a:cs typeface="Helvetica"/>
              </a:rPr>
              <a:t>p</a:t>
            </a:r>
            <a:r>
              <a:rPr lang="en-US" sz="3600" b="1" dirty="0" smtClean="0">
                <a:solidFill>
                  <a:schemeClr val="accent2">
                    <a:lumMod val="50000"/>
                  </a:schemeClr>
                </a:solidFill>
                <a:latin typeface="Helvetica"/>
                <a:cs typeface="Helvetica"/>
              </a:rPr>
              <a:t>) = &lt;</a:t>
            </a:r>
            <a:r>
              <a:rPr lang="en-US" sz="3600" b="1" dirty="0" err="1" smtClean="0">
                <a:solidFill>
                  <a:schemeClr val="accent2">
                    <a:lumMod val="50000"/>
                  </a:schemeClr>
                </a:solidFill>
                <a:latin typeface="Helvetica"/>
                <a:cs typeface="Helvetica"/>
              </a:rPr>
              <a:t>ξ</a:t>
            </a:r>
            <a:r>
              <a:rPr lang="en-US" sz="3600" b="1" baseline="30000" dirty="0" err="1" smtClean="0">
                <a:solidFill>
                  <a:schemeClr val="accent2">
                    <a:lumMod val="50000"/>
                  </a:schemeClr>
                </a:solidFill>
                <a:latin typeface="Helvetica"/>
                <a:cs typeface="Helvetica"/>
              </a:rPr>
              <a:t>(-)</a:t>
            </a:r>
            <a:r>
              <a:rPr lang="en-US" sz="3600" b="1" dirty="0" err="1" smtClean="0">
                <a:solidFill>
                  <a:schemeClr val="accent2">
                    <a:lumMod val="50000"/>
                  </a:schemeClr>
                </a:solidFill>
                <a:latin typeface="Helvetica"/>
                <a:cs typeface="Helvetica"/>
              </a:rPr>
              <a:t>(r</a:t>
            </a:r>
            <a:r>
              <a:rPr lang="en-US" sz="3600" b="1" baseline="-25000" dirty="0" err="1" smtClean="0">
                <a:solidFill>
                  <a:schemeClr val="accent2">
                    <a:lumMod val="50000"/>
                  </a:schemeClr>
                </a:solidFill>
                <a:latin typeface="Helvetica"/>
                <a:cs typeface="Helvetica"/>
              </a:rPr>
              <a:t>p</a:t>
            </a:r>
            <a:r>
              <a:rPr lang="en-US" sz="3600" b="1" dirty="0" smtClean="0">
                <a:solidFill>
                  <a:schemeClr val="accent2">
                    <a:lumMod val="50000"/>
                  </a:schemeClr>
                </a:solidFill>
                <a:latin typeface="Helvetica"/>
                <a:cs typeface="Helvetica"/>
              </a:rPr>
              <a:t>;</a:t>
            </a:r>
            <a:r>
              <a:rPr lang="en-US" sz="3600" b="1" baseline="-25000" dirty="0" smtClean="0">
                <a:solidFill>
                  <a:schemeClr val="accent2">
                    <a:lumMod val="50000"/>
                  </a:schemeClr>
                </a:solidFill>
                <a:latin typeface="Helvetica"/>
                <a:cs typeface="Helvetica"/>
              </a:rPr>
              <a:t> </a:t>
            </a:r>
            <a:r>
              <a:rPr lang="en-US" sz="3600" b="1" dirty="0" err="1" smtClean="0">
                <a:solidFill>
                  <a:schemeClr val="accent2">
                    <a:lumMod val="50000"/>
                  </a:schemeClr>
                </a:solidFill>
                <a:latin typeface="Helvetica"/>
                <a:cs typeface="Helvetica"/>
              </a:rPr>
              <a:t>k</a:t>
            </a:r>
            <a:r>
              <a:rPr lang="en-US" sz="3600" b="1" baseline="-25000" dirty="0" err="1" smtClean="0">
                <a:solidFill>
                  <a:schemeClr val="accent2">
                    <a:lumMod val="50000"/>
                  </a:schemeClr>
                </a:solidFill>
                <a:latin typeface="Helvetica"/>
                <a:cs typeface="Helvetica"/>
              </a:rPr>
              <a:t>p</a:t>
            </a:r>
            <a:r>
              <a:rPr lang="en-US" sz="3600" b="1" dirty="0" smtClean="0">
                <a:solidFill>
                  <a:schemeClr val="accent2">
                    <a:lumMod val="50000"/>
                  </a:schemeClr>
                </a:solidFill>
                <a:latin typeface="Helvetica"/>
                <a:cs typeface="Helvetica"/>
              </a:rPr>
              <a:t>) | V | </a:t>
            </a:r>
            <a:r>
              <a:rPr lang="en-US" sz="3600" b="1" dirty="0" err="1" smtClean="0">
                <a:solidFill>
                  <a:schemeClr val="accent2">
                    <a:lumMod val="50000"/>
                  </a:schemeClr>
                </a:solidFill>
                <a:latin typeface="Helvetica"/>
                <a:ea typeface="Lucida Grande"/>
                <a:cs typeface="Helvetica"/>
              </a:rPr>
              <a:t>ϕ</a:t>
            </a:r>
            <a:r>
              <a:rPr lang="en-US" sz="3600" b="1" baseline="-25000" dirty="0" err="1" smtClean="0">
                <a:solidFill>
                  <a:schemeClr val="accent2">
                    <a:lumMod val="50000"/>
                  </a:schemeClr>
                </a:solidFill>
                <a:latin typeface="Helvetica"/>
                <a:cs typeface="Helvetica"/>
              </a:rPr>
              <a:t>d</a:t>
            </a:r>
            <a:r>
              <a:rPr lang="en-US" sz="3600" b="1" dirty="0" err="1" smtClean="0">
                <a:solidFill>
                  <a:schemeClr val="accent2">
                    <a:lumMod val="50000"/>
                  </a:schemeClr>
                </a:solidFill>
                <a:latin typeface="Helvetica"/>
                <a:cs typeface="Helvetica"/>
              </a:rPr>
              <a:t>(r</a:t>
            </a:r>
            <a:r>
              <a:rPr lang="en-US" sz="3600" b="1" dirty="0" smtClean="0">
                <a:solidFill>
                  <a:schemeClr val="accent2">
                    <a:lumMod val="50000"/>
                  </a:schemeClr>
                </a:solidFill>
                <a:latin typeface="Helvetica"/>
                <a:cs typeface="Helvetica"/>
              </a:rPr>
              <a:t> ) ψ</a:t>
            </a:r>
            <a:r>
              <a:rPr lang="en-US" sz="3600" b="1" baseline="30000" dirty="0" smtClean="0">
                <a:solidFill>
                  <a:schemeClr val="accent2">
                    <a:lumMod val="50000"/>
                  </a:schemeClr>
                </a:solidFill>
                <a:latin typeface="Helvetica"/>
                <a:cs typeface="Helvetica"/>
              </a:rPr>
              <a:t>(+)</a:t>
            </a:r>
            <a:r>
              <a:rPr lang="en-US" sz="3600" b="1" dirty="0" smtClean="0">
                <a:solidFill>
                  <a:schemeClr val="accent2">
                    <a:lumMod val="50000"/>
                  </a:schemeClr>
                </a:solidFill>
                <a:latin typeface="Helvetica"/>
                <a:cs typeface="Helvetica"/>
              </a:rPr>
              <a:t>(R)&gt; </a:t>
            </a:r>
          </a:p>
          <a:p>
            <a:pPr lvl="2">
              <a:buClr>
                <a:schemeClr val="accent6"/>
              </a:buClr>
            </a:pPr>
            <a:endParaRPr lang="en-US" sz="3600" b="1" dirty="0" smtClean="0">
              <a:solidFill>
                <a:schemeClr val="accent2">
                  <a:lumMod val="50000"/>
                </a:schemeClr>
              </a:solidFill>
              <a:latin typeface="Helvetica"/>
              <a:cs typeface="Helvetica"/>
            </a:endParaRPr>
          </a:p>
          <a:p>
            <a:pPr lvl="1">
              <a:buClr>
                <a:schemeClr val="accent6"/>
              </a:buClr>
            </a:pPr>
            <a:r>
              <a:rPr lang="en-US" sz="3600" b="1" dirty="0" smtClean="0">
                <a:solidFill>
                  <a:schemeClr val="accent2">
                    <a:lumMod val="50000"/>
                  </a:schemeClr>
                </a:solidFill>
                <a:latin typeface="Helvetica"/>
                <a:cs typeface="Helvetica"/>
              </a:rPr>
              <a:t>The CN production cross section is</a:t>
            </a:r>
          </a:p>
          <a:p>
            <a:pPr lvl="2">
              <a:buClr>
                <a:schemeClr val="accent6"/>
              </a:buClr>
            </a:pPr>
            <a:r>
              <a:rPr lang="en-US" sz="3600" b="1" dirty="0" smtClean="0">
                <a:solidFill>
                  <a:schemeClr val="accent2">
                    <a:lumMod val="50000"/>
                  </a:schemeClr>
                </a:solidFill>
                <a:latin typeface="Helvetica"/>
                <a:cs typeface="Helvetica"/>
              </a:rPr>
              <a:t>	</a:t>
            </a:r>
            <a:r>
              <a:rPr lang="en-US" sz="3600" b="1" dirty="0" err="1" smtClean="0">
                <a:solidFill>
                  <a:schemeClr val="accent2">
                    <a:lumMod val="50000"/>
                  </a:schemeClr>
                </a:solidFill>
                <a:latin typeface="Helvetica"/>
                <a:cs typeface="Helvetica"/>
              </a:rPr>
              <a:t>σ</a:t>
            </a:r>
            <a:r>
              <a:rPr lang="en-US" sz="3600" b="1" baseline="-25000" dirty="0" err="1" smtClean="0">
                <a:solidFill>
                  <a:schemeClr val="accent2">
                    <a:lumMod val="50000"/>
                  </a:schemeClr>
                </a:solidFill>
                <a:latin typeface="Helvetica"/>
                <a:cs typeface="Helvetica"/>
              </a:rPr>
              <a:t>CN</a:t>
            </a:r>
            <a:r>
              <a:rPr lang="en-US" sz="3600" b="1" dirty="0" err="1" smtClean="0">
                <a:solidFill>
                  <a:schemeClr val="accent2">
                    <a:lumMod val="50000"/>
                  </a:schemeClr>
                </a:solidFill>
                <a:latin typeface="Helvetica"/>
                <a:cs typeface="Helvetica"/>
              </a:rPr>
              <a:t>(k</a:t>
            </a:r>
            <a:r>
              <a:rPr lang="en-US" sz="3600" b="1" baseline="-25000" dirty="0" err="1" smtClean="0">
                <a:solidFill>
                  <a:schemeClr val="accent2">
                    <a:lumMod val="50000"/>
                  </a:schemeClr>
                </a:solidFill>
                <a:latin typeface="Helvetica"/>
                <a:cs typeface="Helvetica"/>
              </a:rPr>
              <a:t>p</a:t>
            </a:r>
            <a:r>
              <a:rPr lang="en-US" sz="3600" b="1" dirty="0" smtClean="0">
                <a:solidFill>
                  <a:schemeClr val="accent2">
                    <a:lumMod val="50000"/>
                  </a:schemeClr>
                </a:solidFill>
                <a:latin typeface="Helvetica"/>
                <a:cs typeface="Helvetica"/>
              </a:rPr>
              <a:t>)  ≈  &lt; </a:t>
            </a:r>
            <a:r>
              <a:rPr lang="en-US" sz="3600" b="1" dirty="0" err="1" smtClean="0">
                <a:solidFill>
                  <a:schemeClr val="accent2">
                    <a:lumMod val="50000"/>
                  </a:schemeClr>
                </a:solidFill>
                <a:latin typeface="Helvetica"/>
                <a:cs typeface="Helvetica"/>
              </a:rPr>
              <a:t>ψ</a:t>
            </a:r>
            <a:r>
              <a:rPr lang="en-US" sz="3600" b="1" baseline="-25000" dirty="0" err="1" smtClean="0">
                <a:solidFill>
                  <a:schemeClr val="accent2">
                    <a:lumMod val="50000"/>
                  </a:schemeClr>
                </a:solidFill>
                <a:latin typeface="Helvetica"/>
                <a:cs typeface="Helvetica"/>
              </a:rPr>
              <a:t>n</a:t>
            </a:r>
            <a:r>
              <a:rPr lang="en-US" sz="3600" b="1" dirty="0" err="1" smtClean="0">
                <a:solidFill>
                  <a:schemeClr val="accent2">
                    <a:lumMod val="50000"/>
                  </a:schemeClr>
                </a:solidFill>
                <a:latin typeface="Helvetica"/>
                <a:cs typeface="Helvetica"/>
              </a:rPr>
              <a:t>(r</a:t>
            </a:r>
            <a:r>
              <a:rPr lang="en-US" sz="3600" b="1" baseline="-25000" dirty="0" err="1" smtClean="0">
                <a:solidFill>
                  <a:schemeClr val="accent2">
                    <a:lumMod val="50000"/>
                  </a:schemeClr>
                </a:solidFill>
                <a:latin typeface="Helvetica"/>
                <a:cs typeface="Helvetica"/>
              </a:rPr>
              <a:t>n</a:t>
            </a:r>
            <a:r>
              <a:rPr lang="en-US" sz="3600" b="1" dirty="0" smtClean="0">
                <a:solidFill>
                  <a:schemeClr val="accent2">
                    <a:lumMod val="50000"/>
                  </a:schemeClr>
                </a:solidFill>
                <a:latin typeface="Helvetica"/>
                <a:cs typeface="Helvetica"/>
              </a:rPr>
              <a:t>;</a:t>
            </a:r>
            <a:r>
              <a:rPr lang="en-US" sz="3600" b="1" baseline="-25000" dirty="0" smtClean="0">
                <a:solidFill>
                  <a:schemeClr val="accent2">
                    <a:lumMod val="50000"/>
                  </a:schemeClr>
                </a:solidFill>
                <a:latin typeface="Helvetica"/>
                <a:cs typeface="Helvetica"/>
              </a:rPr>
              <a:t> </a:t>
            </a:r>
            <a:r>
              <a:rPr lang="en-US" sz="3600" b="1" dirty="0" err="1" smtClean="0">
                <a:solidFill>
                  <a:schemeClr val="accent2">
                    <a:lumMod val="50000"/>
                  </a:schemeClr>
                </a:solidFill>
                <a:latin typeface="Helvetica"/>
                <a:cs typeface="Helvetica"/>
              </a:rPr>
              <a:t>k</a:t>
            </a:r>
            <a:r>
              <a:rPr lang="en-US" sz="3600" b="1" baseline="-25000" dirty="0" err="1" smtClean="0">
                <a:solidFill>
                  <a:schemeClr val="accent2">
                    <a:lumMod val="50000"/>
                  </a:schemeClr>
                </a:solidFill>
                <a:latin typeface="Helvetica"/>
                <a:cs typeface="Helvetica"/>
              </a:rPr>
              <a:t>p</a:t>
            </a:r>
            <a:r>
              <a:rPr lang="en-US" sz="3600" b="1" dirty="0" smtClean="0">
                <a:solidFill>
                  <a:schemeClr val="accent2">
                    <a:lumMod val="50000"/>
                  </a:schemeClr>
                </a:solidFill>
                <a:latin typeface="Helvetica"/>
                <a:cs typeface="Helvetica"/>
              </a:rPr>
              <a:t>) | </a:t>
            </a:r>
            <a:r>
              <a:rPr lang="en-US" sz="3600" b="1" dirty="0" err="1" smtClean="0">
                <a:solidFill>
                  <a:schemeClr val="accent2">
                    <a:lumMod val="50000"/>
                  </a:schemeClr>
                </a:solidFill>
                <a:latin typeface="Helvetica"/>
                <a:cs typeface="Helvetica"/>
              </a:rPr>
              <a:t>W(r</a:t>
            </a:r>
            <a:r>
              <a:rPr lang="en-US" sz="3600" b="1" baseline="-25000" dirty="0" err="1" smtClean="0">
                <a:solidFill>
                  <a:schemeClr val="accent2">
                    <a:lumMod val="50000"/>
                  </a:schemeClr>
                </a:solidFill>
                <a:latin typeface="Helvetica"/>
                <a:cs typeface="Helvetica"/>
              </a:rPr>
              <a:t>n</a:t>
            </a:r>
            <a:r>
              <a:rPr lang="en-US" sz="3600" b="1" dirty="0" smtClean="0">
                <a:solidFill>
                  <a:schemeClr val="accent2">
                    <a:lumMod val="50000"/>
                  </a:schemeClr>
                </a:solidFill>
                <a:latin typeface="Helvetica"/>
                <a:cs typeface="Helvetica"/>
              </a:rPr>
              <a:t>)  | </a:t>
            </a:r>
            <a:r>
              <a:rPr lang="en-US" sz="3600" b="1" dirty="0" err="1" smtClean="0">
                <a:solidFill>
                  <a:schemeClr val="accent2">
                    <a:lumMod val="50000"/>
                  </a:schemeClr>
                </a:solidFill>
                <a:latin typeface="Helvetica"/>
                <a:cs typeface="Helvetica"/>
              </a:rPr>
              <a:t>ψ</a:t>
            </a:r>
            <a:r>
              <a:rPr lang="en-US" sz="3600" b="1" baseline="-25000" dirty="0" err="1" smtClean="0">
                <a:solidFill>
                  <a:schemeClr val="accent2">
                    <a:lumMod val="50000"/>
                  </a:schemeClr>
                </a:solidFill>
                <a:latin typeface="Helvetica"/>
                <a:cs typeface="Helvetica"/>
              </a:rPr>
              <a:t>n</a:t>
            </a:r>
            <a:r>
              <a:rPr lang="en-US" sz="3600" b="1" dirty="0" err="1" smtClean="0">
                <a:solidFill>
                  <a:schemeClr val="accent2">
                    <a:lumMod val="50000"/>
                  </a:schemeClr>
                </a:solidFill>
                <a:latin typeface="Helvetica"/>
                <a:cs typeface="Helvetica"/>
              </a:rPr>
              <a:t>(r</a:t>
            </a:r>
            <a:r>
              <a:rPr lang="en-US" sz="3600" b="1" baseline="-25000" dirty="0" err="1" smtClean="0">
                <a:solidFill>
                  <a:schemeClr val="accent2">
                    <a:lumMod val="50000"/>
                  </a:schemeClr>
                </a:solidFill>
                <a:latin typeface="Helvetica"/>
                <a:cs typeface="Helvetica"/>
              </a:rPr>
              <a:t>n</a:t>
            </a:r>
            <a:r>
              <a:rPr lang="en-US" sz="3600" b="1" dirty="0" smtClean="0">
                <a:solidFill>
                  <a:schemeClr val="accent2">
                    <a:lumMod val="50000"/>
                  </a:schemeClr>
                </a:solidFill>
                <a:latin typeface="Helvetica"/>
                <a:cs typeface="Helvetica"/>
              </a:rPr>
              <a:t>;</a:t>
            </a:r>
            <a:r>
              <a:rPr lang="en-US" sz="3600" b="1" baseline="-25000" dirty="0" smtClean="0">
                <a:solidFill>
                  <a:schemeClr val="accent2">
                    <a:lumMod val="50000"/>
                  </a:schemeClr>
                </a:solidFill>
                <a:latin typeface="Helvetica"/>
                <a:cs typeface="Helvetica"/>
              </a:rPr>
              <a:t> </a:t>
            </a:r>
            <a:r>
              <a:rPr lang="en-US" sz="3600" b="1" dirty="0" err="1" smtClean="0">
                <a:solidFill>
                  <a:schemeClr val="accent2">
                    <a:lumMod val="50000"/>
                  </a:schemeClr>
                </a:solidFill>
                <a:latin typeface="Helvetica"/>
                <a:cs typeface="Helvetica"/>
              </a:rPr>
              <a:t>k</a:t>
            </a:r>
            <a:r>
              <a:rPr lang="en-US" sz="3600" b="1" baseline="-25000" dirty="0" err="1" smtClean="0">
                <a:solidFill>
                  <a:schemeClr val="accent2">
                    <a:lumMod val="50000"/>
                  </a:schemeClr>
                </a:solidFill>
                <a:latin typeface="Helvetica"/>
                <a:cs typeface="Helvetica"/>
              </a:rPr>
              <a:t>p</a:t>
            </a:r>
            <a:r>
              <a:rPr lang="en-US" sz="3600" b="1" dirty="0" smtClean="0">
                <a:solidFill>
                  <a:schemeClr val="accent2">
                    <a:lumMod val="50000"/>
                  </a:schemeClr>
                </a:solidFill>
                <a:latin typeface="Helvetica"/>
                <a:cs typeface="Helvetica"/>
              </a:rPr>
              <a:t>) &gt;</a:t>
            </a:r>
            <a:endParaRPr lang="en-US" sz="4000" b="1" dirty="0" smtClean="0">
              <a:solidFill>
                <a:schemeClr val="accent2">
                  <a:lumMod val="50000"/>
                </a:schemeClr>
              </a:solidFill>
              <a:latin typeface="Helvetica"/>
              <a:cs typeface="Helvetica"/>
            </a:endParaRPr>
          </a:p>
          <a:p>
            <a:pPr marL="457200" indent="-457200" algn="ctr">
              <a:lnSpc>
                <a:spcPct val="85000"/>
              </a:lnSpc>
              <a:spcAft>
                <a:spcPct val="25000"/>
              </a:spcAft>
              <a:tabLst>
                <a:tab pos="731838" algn="l"/>
              </a:tabLst>
              <a:defRPr/>
            </a:pPr>
            <a:endParaRPr lang="en-US" sz="6000" b="1" dirty="0" smtClean="0">
              <a:solidFill>
                <a:srgbClr val="FFFF66"/>
              </a:solidFill>
              <a:effectLst>
                <a:outerShdw blurRad="38100" dist="38100" dir="2700000" algn="tl">
                  <a:srgbClr val="000000"/>
                </a:outerShdw>
              </a:effectLst>
              <a:latin typeface="Helvetica" pitchFamily="48" charset="0"/>
            </a:endParaRPr>
          </a:p>
          <a:p>
            <a:pPr marL="457200" indent="-457200" algn="ctr">
              <a:lnSpc>
                <a:spcPct val="85000"/>
              </a:lnSpc>
              <a:spcAft>
                <a:spcPct val="25000"/>
              </a:spcAft>
              <a:tabLst>
                <a:tab pos="731838" algn="l"/>
              </a:tabLst>
              <a:defRPr/>
            </a:pPr>
            <a:r>
              <a:rPr lang="en-US" sz="6000" b="1" dirty="0" smtClean="0">
                <a:solidFill>
                  <a:srgbClr val="FFFF66"/>
                </a:solidFill>
                <a:effectLst>
                  <a:outerShdw blurRad="38100" dist="38100" dir="2700000" algn="tl">
                    <a:srgbClr val="000000"/>
                  </a:outerShdw>
                </a:effectLst>
                <a:latin typeface="Helvetica" pitchFamily="48" charset="0"/>
              </a:rPr>
              <a:t>Results:</a:t>
            </a: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r>
              <a:rPr lang="en-US" sz="3600" b="1" dirty="0" smtClean="0">
                <a:solidFill>
                  <a:srgbClr val="000066"/>
                </a:solidFill>
                <a:latin typeface="Helvetica" pitchFamily="48" charset="0"/>
              </a:rPr>
              <a:t>First results, for exit cross sections integrated over all proton angles:</a:t>
            </a:r>
          </a:p>
          <a:p>
            <a:pPr marL="457200" indent="-457200">
              <a:lnSpc>
                <a:spcPct val="85000"/>
              </a:lnSpc>
              <a:spcAft>
                <a:spcPct val="25000"/>
              </a:spcAft>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tabLst>
                <a:tab pos="731838" algn="l"/>
              </a:tabLst>
              <a:defRPr/>
            </a:pPr>
            <a:endParaRPr lang="en-US" sz="4400" b="1" dirty="0" smtClean="0">
              <a:solidFill>
                <a:srgbClr val="000066"/>
              </a:solidFill>
              <a:latin typeface="Helvetica" pitchFamily="48" charset="0"/>
            </a:endParaRPr>
          </a:p>
          <a:p>
            <a:pPr marL="457200" indent="-457200">
              <a:lnSpc>
                <a:spcPct val="85000"/>
              </a:lnSpc>
              <a:spcAft>
                <a:spcPct val="25000"/>
              </a:spcAft>
              <a:buFont typeface="Arial"/>
              <a:buChar char="•"/>
              <a:tabLst>
                <a:tab pos="731838" algn="l"/>
              </a:tabLst>
              <a:defRPr/>
            </a:pPr>
            <a:r>
              <a:rPr lang="en-US" sz="3600" b="1" dirty="0" smtClean="0">
                <a:solidFill>
                  <a:srgbClr val="000066"/>
                </a:solidFill>
                <a:latin typeface="Helvetica" pitchFamily="48" charset="0"/>
              </a:rPr>
              <a:t>These new calculations for the competition between escape (breakup) and compound nucleus formation (absorption) agree qualitatively with results for (</a:t>
            </a:r>
            <a:r>
              <a:rPr lang="en-US" sz="3600" b="1" dirty="0" err="1" smtClean="0">
                <a:solidFill>
                  <a:srgbClr val="000066"/>
                </a:solidFill>
                <a:latin typeface="Helvetica" pitchFamily="48" charset="0"/>
              </a:rPr>
              <a:t>n,γ</a:t>
            </a:r>
            <a:r>
              <a:rPr lang="en-US" sz="3600" b="1" dirty="0" smtClean="0">
                <a:solidFill>
                  <a:srgbClr val="000066"/>
                </a:solidFill>
                <a:latin typeface="Helvetica" pitchFamily="48" charset="0"/>
              </a:rPr>
              <a:t>) reaction models [9,10].</a:t>
            </a:r>
            <a:endParaRPr lang="en-US" sz="3600" b="1" dirty="0">
              <a:solidFill>
                <a:srgbClr val="000066"/>
              </a:solidFill>
              <a:latin typeface="Helvetica" pitchFamily="48" charset="0"/>
            </a:endParaRPr>
          </a:p>
        </p:txBody>
      </p:sp>
      <p:sp>
        <p:nvSpPr>
          <p:cNvPr id="15478" name="Text Box 45"/>
          <p:cNvSpPr txBox="1">
            <a:spLocks noChangeArrowheads="1"/>
          </p:cNvSpPr>
          <p:nvPr/>
        </p:nvSpPr>
        <p:spPr bwMode="auto">
          <a:xfrm>
            <a:off x="16956922" y="23889170"/>
            <a:ext cx="13040478" cy="7378230"/>
          </a:xfrm>
          <a:prstGeom prst="rect">
            <a:avLst/>
          </a:prstGeom>
          <a:solidFill>
            <a:srgbClr val="FFEECA"/>
          </a:solidFill>
          <a:ln w="9525">
            <a:noFill/>
            <a:miter lim="800000"/>
            <a:headEnd/>
            <a:tailEnd/>
          </a:ln>
        </p:spPr>
        <p:txBody>
          <a:bodyPr>
            <a:prstTxWarp prst="textNoShape">
              <a:avLst/>
            </a:prstTxWarp>
          </a:bodyPr>
          <a:lstStyle/>
          <a:p>
            <a:pPr algn="r"/>
            <a:endParaRPr lang="en-US" sz="3900" b="1">
              <a:solidFill>
                <a:srgbClr val="000080"/>
              </a:solidFill>
              <a:latin typeface="Helvetica" pitchFamily="48" charset="0"/>
              <a:ea typeface="ＭＳ Ｐゴシック" pitchFamily="48" charset="-128"/>
              <a:cs typeface="ＭＳ Ｐゴシック" pitchFamily="48" charset="-128"/>
            </a:endParaRPr>
          </a:p>
        </p:txBody>
      </p:sp>
      <p:sp>
        <p:nvSpPr>
          <p:cNvPr id="238" name="Text Box 51"/>
          <p:cNvSpPr txBox="1">
            <a:spLocks noChangeArrowheads="1"/>
          </p:cNvSpPr>
          <p:nvPr/>
        </p:nvSpPr>
        <p:spPr bwMode="auto">
          <a:xfrm>
            <a:off x="23660100" y="43053001"/>
            <a:ext cx="8515350" cy="461665"/>
          </a:xfrm>
          <a:prstGeom prst="rect">
            <a:avLst/>
          </a:prstGeom>
          <a:noFill/>
          <a:ln w="9525">
            <a:noFill/>
            <a:miter lim="800000"/>
            <a:headEnd/>
            <a:tailEnd/>
          </a:ln>
          <a:effectLst/>
        </p:spPr>
        <p:txBody>
          <a:bodyPr>
            <a:prstTxWarp prst="textNoShape">
              <a:avLst/>
            </a:prstTxWarp>
            <a:spAutoFit/>
          </a:bodyPr>
          <a:lstStyle/>
          <a:p>
            <a:pPr algn="r">
              <a:spcBef>
                <a:spcPct val="50000"/>
              </a:spcBef>
            </a:pPr>
            <a:r>
              <a:rPr lang="en-US" dirty="0" smtClean="0">
                <a:solidFill>
                  <a:srgbClr val="000000"/>
                </a:solidFill>
                <a:latin typeface="Consolas"/>
                <a:ea typeface="Consolas"/>
                <a:cs typeface="Consolas"/>
              </a:rPr>
              <a:t>LLNL-POST-439101</a:t>
            </a:r>
            <a:endParaRPr lang="en-US" dirty="0"/>
          </a:p>
        </p:txBody>
      </p:sp>
      <p:sp>
        <p:nvSpPr>
          <p:cNvPr id="254" name="TextBox 253"/>
          <p:cNvSpPr txBox="1"/>
          <p:nvPr/>
        </p:nvSpPr>
        <p:spPr>
          <a:xfrm>
            <a:off x="17444558" y="23901105"/>
            <a:ext cx="11361704" cy="830997"/>
          </a:xfrm>
          <a:prstGeom prst="rect">
            <a:avLst/>
          </a:prstGeom>
          <a:noFill/>
        </p:spPr>
        <p:txBody>
          <a:bodyPr wrap="none" rtlCol="0">
            <a:spAutoFit/>
          </a:bodyPr>
          <a:lstStyle/>
          <a:p>
            <a:r>
              <a:rPr lang="en-US" sz="4800" b="1" dirty="0" err="1" smtClean="0">
                <a:solidFill>
                  <a:srgbClr val="000066"/>
                </a:solidFill>
                <a:latin typeface="Helvetica" pitchFamily="48" charset="0"/>
              </a:rPr>
              <a:t>d</a:t>
            </a:r>
            <a:r>
              <a:rPr lang="en-US" sz="4800" b="1" dirty="0" smtClean="0">
                <a:solidFill>
                  <a:srgbClr val="000066"/>
                </a:solidFill>
                <a:latin typeface="Helvetica" pitchFamily="48" charset="0"/>
              </a:rPr>
              <a:t> + </a:t>
            </a:r>
            <a:r>
              <a:rPr lang="en-US" sz="4800" b="1" baseline="30000" dirty="0" smtClean="0">
                <a:solidFill>
                  <a:srgbClr val="000066"/>
                </a:solidFill>
                <a:latin typeface="Helvetica" pitchFamily="48" charset="0"/>
              </a:rPr>
              <a:t>239</a:t>
            </a:r>
            <a:r>
              <a:rPr lang="en-US" sz="4800" b="1" dirty="0" smtClean="0">
                <a:solidFill>
                  <a:srgbClr val="000066"/>
                </a:solidFill>
                <a:latin typeface="Helvetica" pitchFamily="48" charset="0"/>
              </a:rPr>
              <a:t>Pu </a:t>
            </a:r>
            <a:r>
              <a:rPr lang="en-US" sz="4800" b="1" dirty="0" err="1" smtClean="0">
                <a:solidFill>
                  <a:srgbClr val="000066"/>
                </a:solidFill>
                <a:latin typeface="Wingdings"/>
                <a:ea typeface="Wingdings"/>
                <a:cs typeface="Wingdings"/>
              </a:rPr>
              <a:t></a:t>
            </a:r>
            <a:r>
              <a:rPr lang="en-US" sz="4800" b="1" dirty="0" smtClean="0">
                <a:solidFill>
                  <a:srgbClr val="000066"/>
                </a:solidFill>
                <a:latin typeface="Helvetica" pitchFamily="48" charset="0"/>
              </a:rPr>
              <a:t>   </a:t>
            </a:r>
            <a:r>
              <a:rPr lang="en-US" sz="4800" b="1" dirty="0" err="1" smtClean="0">
                <a:solidFill>
                  <a:srgbClr val="000066"/>
                </a:solidFill>
                <a:latin typeface="Helvetica" pitchFamily="48" charset="0"/>
              </a:rPr>
              <a:t>p</a:t>
            </a:r>
            <a:r>
              <a:rPr lang="en-US" sz="4800" b="1" dirty="0" smtClean="0">
                <a:solidFill>
                  <a:srgbClr val="000066"/>
                </a:solidFill>
                <a:latin typeface="Helvetica" pitchFamily="48" charset="0"/>
              </a:rPr>
              <a:t> + </a:t>
            </a:r>
            <a:r>
              <a:rPr lang="en-US" sz="4800" b="1" baseline="30000" dirty="0" smtClean="0">
                <a:solidFill>
                  <a:srgbClr val="000066"/>
                </a:solidFill>
                <a:latin typeface="Helvetica" pitchFamily="48" charset="0"/>
              </a:rPr>
              <a:t>240</a:t>
            </a:r>
            <a:r>
              <a:rPr lang="en-US" sz="4800" b="1" dirty="0" smtClean="0">
                <a:solidFill>
                  <a:srgbClr val="000066"/>
                </a:solidFill>
                <a:latin typeface="Helvetica" pitchFamily="48" charset="0"/>
              </a:rPr>
              <a:t>Pu* at E</a:t>
            </a:r>
            <a:r>
              <a:rPr lang="en-US" sz="4800" b="1" baseline="-25000" dirty="0" smtClean="0">
                <a:solidFill>
                  <a:srgbClr val="000066"/>
                </a:solidFill>
                <a:latin typeface="Helvetica" pitchFamily="48" charset="0"/>
              </a:rPr>
              <a:t>d</a:t>
            </a:r>
            <a:r>
              <a:rPr lang="en-US" sz="4800" b="1" dirty="0" smtClean="0">
                <a:solidFill>
                  <a:srgbClr val="000066"/>
                </a:solidFill>
                <a:latin typeface="Helvetica" pitchFamily="48" charset="0"/>
              </a:rPr>
              <a:t> = 15 </a:t>
            </a:r>
            <a:r>
              <a:rPr lang="en-US" sz="4800" b="1" dirty="0" err="1" smtClean="0">
                <a:solidFill>
                  <a:srgbClr val="000066"/>
                </a:solidFill>
                <a:latin typeface="Helvetica" pitchFamily="48" charset="0"/>
              </a:rPr>
              <a:t>MeV</a:t>
            </a:r>
            <a:r>
              <a:rPr lang="en-US" sz="4800" b="1" dirty="0" smtClean="0">
                <a:solidFill>
                  <a:srgbClr val="000066"/>
                </a:solidFill>
                <a:latin typeface="Helvetica" pitchFamily="48" charset="0"/>
              </a:rPr>
              <a:t> </a:t>
            </a:r>
            <a:endParaRPr lang="en-US" sz="4800" dirty="0"/>
          </a:p>
        </p:txBody>
      </p:sp>
      <p:pic>
        <p:nvPicPr>
          <p:cNvPr id="38" name="Picture 37" descr="NTM.png"/>
          <p:cNvPicPr>
            <a:picLocks noChangeAspect="1"/>
          </p:cNvPicPr>
          <p:nvPr/>
        </p:nvPicPr>
        <p:blipFill>
          <a:blip r:embed="rId4"/>
          <a:stretch>
            <a:fillRect/>
          </a:stretch>
        </p:blipFill>
        <p:spPr>
          <a:xfrm>
            <a:off x="25253156" y="952431"/>
            <a:ext cx="7270791" cy="1508016"/>
          </a:xfrm>
          <a:prstGeom prst="rect">
            <a:avLst/>
          </a:prstGeom>
        </p:spPr>
      </p:pic>
      <p:sp>
        <p:nvSpPr>
          <p:cNvPr id="14" name="Text Box 45"/>
          <p:cNvSpPr txBox="1">
            <a:spLocks noChangeArrowheads="1"/>
          </p:cNvSpPr>
          <p:nvPr/>
        </p:nvSpPr>
        <p:spPr bwMode="auto">
          <a:xfrm>
            <a:off x="2514600" y="18821400"/>
            <a:ext cx="11353800" cy="5740400"/>
          </a:xfrm>
          <a:prstGeom prst="rect">
            <a:avLst/>
          </a:prstGeom>
          <a:solidFill>
            <a:srgbClr val="FFEECA"/>
          </a:solidFill>
          <a:ln w="9525">
            <a:noFill/>
            <a:miter lim="800000"/>
            <a:headEnd/>
            <a:tailEnd/>
          </a:ln>
        </p:spPr>
        <p:txBody>
          <a:bodyPr>
            <a:prstTxWarp prst="textNoShape">
              <a:avLst/>
            </a:prstTxWarp>
          </a:bodyPr>
          <a:lstStyle/>
          <a:p>
            <a:pPr algn="r"/>
            <a:endParaRPr lang="en-US" sz="3900" b="1">
              <a:solidFill>
                <a:srgbClr val="000080"/>
              </a:solidFill>
              <a:latin typeface="Helvetica" pitchFamily="48" charset="0"/>
              <a:ea typeface="ＭＳ Ｐゴシック" pitchFamily="48" charset="-128"/>
              <a:cs typeface="ＭＳ Ｐゴシック" pitchFamily="48" charset="-128"/>
            </a:endParaRPr>
          </a:p>
        </p:txBody>
      </p:sp>
      <p:sp>
        <p:nvSpPr>
          <p:cNvPr id="16" name="Rectangle 51"/>
          <p:cNvSpPr>
            <a:spLocks noChangeArrowheads="1"/>
          </p:cNvSpPr>
          <p:nvPr/>
        </p:nvSpPr>
        <p:spPr bwMode="auto">
          <a:xfrm>
            <a:off x="9092282" y="19338776"/>
            <a:ext cx="3594290" cy="4393272"/>
          </a:xfrm>
          <a:prstGeom prst="rect">
            <a:avLst/>
          </a:prstGeom>
          <a:solidFill>
            <a:srgbClr val="FFEECA"/>
          </a:solidFill>
          <a:ln w="9525">
            <a:noFill/>
            <a:miter lim="800000"/>
            <a:headEnd/>
            <a:tailEnd/>
          </a:ln>
        </p:spPr>
        <p:txBody>
          <a:bodyPr wrap="none" anchor="t" anchorCtr="0">
            <a:prstTxWarp prst="textNoShape">
              <a:avLst/>
            </a:prstTxWarp>
          </a:bodyPr>
          <a:lstStyle/>
          <a:p>
            <a:pPr algn="just"/>
            <a:r>
              <a:rPr lang="en-US" b="1" dirty="0" smtClean="0">
                <a:solidFill>
                  <a:srgbClr val="000080"/>
                </a:solidFill>
                <a:latin typeface="Helvetica" pitchFamily="48" charset="0"/>
                <a:ea typeface="ＭＳ Ｐゴシック" pitchFamily="48" charset="-128"/>
                <a:cs typeface="ＭＳ Ｐゴシック" pitchFamily="48" charset="-128"/>
              </a:rPr>
              <a:t>Fission probabilities for </a:t>
            </a:r>
            <a:br>
              <a:rPr lang="en-US" b="1" dirty="0" smtClean="0">
                <a:solidFill>
                  <a:srgbClr val="000080"/>
                </a:solidFill>
                <a:latin typeface="Helvetica" pitchFamily="48" charset="0"/>
                <a:ea typeface="ＭＳ Ｐゴシック" pitchFamily="48" charset="-128"/>
                <a:cs typeface="ＭＳ Ｐゴシック" pitchFamily="48" charset="-128"/>
              </a:rPr>
            </a:br>
            <a:r>
              <a:rPr lang="en-US" b="1" dirty="0" smtClean="0">
                <a:solidFill>
                  <a:srgbClr val="000080"/>
                </a:solidFill>
                <a:latin typeface="Helvetica" pitchFamily="48" charset="0"/>
                <a:ea typeface="ＭＳ Ｐゴシック" pitchFamily="48" charset="-128"/>
                <a:cs typeface="ＭＳ Ｐゴシック" pitchFamily="48" charset="-128"/>
              </a:rPr>
              <a:t>neutrons incident on </a:t>
            </a:r>
            <a:r>
              <a:rPr lang="en-US" b="1" baseline="30000" dirty="0" smtClean="0">
                <a:solidFill>
                  <a:srgbClr val="000080"/>
                </a:solidFill>
                <a:latin typeface="Helvetica" pitchFamily="48" charset="0"/>
                <a:ea typeface="ＭＳ Ｐゴシック" pitchFamily="48" charset="-128"/>
                <a:cs typeface="ＭＳ Ｐゴシック" pitchFamily="48" charset="-128"/>
              </a:rPr>
              <a:t>239</a:t>
            </a:r>
            <a:r>
              <a:rPr lang="en-US" b="1" dirty="0" smtClean="0">
                <a:solidFill>
                  <a:srgbClr val="000080"/>
                </a:solidFill>
                <a:latin typeface="Helvetica" pitchFamily="48" charset="0"/>
                <a:ea typeface="ＭＳ Ｐゴシック" pitchFamily="48" charset="-128"/>
                <a:cs typeface="ＭＳ Ｐゴシック" pitchFamily="48" charset="-128"/>
              </a:rPr>
              <a:t>Pu:</a:t>
            </a:r>
          </a:p>
          <a:p>
            <a:pPr algn="just"/>
            <a:endParaRPr lang="en-US" b="1" dirty="0" smtClean="0">
              <a:solidFill>
                <a:srgbClr val="000080"/>
              </a:solidFill>
              <a:latin typeface="Helvetica" pitchFamily="48" charset="0"/>
              <a:ea typeface="ＭＳ Ｐゴシック" pitchFamily="48" charset="-128"/>
              <a:cs typeface="ＭＳ Ｐゴシック" pitchFamily="48" charset="-128"/>
            </a:endParaRPr>
          </a:p>
          <a:p>
            <a:pPr algn="just"/>
            <a:r>
              <a:rPr lang="en-US" b="1" dirty="0" smtClean="0">
                <a:solidFill>
                  <a:srgbClr val="000080"/>
                </a:solidFill>
                <a:latin typeface="Helvetica" pitchFamily="48" charset="0"/>
                <a:ea typeface="ＭＳ Ｐゴシック" pitchFamily="48" charset="-128"/>
                <a:cs typeface="ＭＳ Ｐゴシック" pitchFamily="48" charset="-128"/>
              </a:rPr>
              <a:t>Comparison of </a:t>
            </a:r>
          </a:p>
          <a:p>
            <a:pPr algn="just"/>
            <a:r>
              <a:rPr lang="en-US" b="1" dirty="0" smtClean="0">
                <a:solidFill>
                  <a:srgbClr val="000080"/>
                </a:solidFill>
                <a:latin typeface="Helvetica" pitchFamily="48" charset="0"/>
                <a:ea typeface="ＭＳ Ｐゴシック" pitchFamily="48" charset="-128"/>
                <a:cs typeface="ＭＳ Ｐゴシック" pitchFamily="48" charset="-128"/>
              </a:rPr>
              <a:t>two surrogate experiments</a:t>
            </a:r>
          </a:p>
          <a:p>
            <a:pPr algn="just"/>
            <a:r>
              <a:rPr lang="en-US" b="1" dirty="0" smtClean="0">
                <a:solidFill>
                  <a:srgbClr val="000080"/>
                </a:solidFill>
                <a:latin typeface="Helvetica" pitchFamily="48" charset="0"/>
                <a:ea typeface="ＭＳ Ｐゴシック" pitchFamily="48" charset="-128"/>
                <a:cs typeface="ＭＳ Ｐゴシック" pitchFamily="48" charset="-128"/>
              </a:rPr>
              <a:t>With evaluated ENDF/B.VII </a:t>
            </a:r>
          </a:p>
          <a:p>
            <a:pPr algn="just"/>
            <a:r>
              <a:rPr lang="en-US" b="1" dirty="0" smtClean="0">
                <a:solidFill>
                  <a:srgbClr val="000080"/>
                </a:solidFill>
                <a:latin typeface="Helvetica" pitchFamily="48" charset="0"/>
                <a:ea typeface="ＭＳ Ｐゴシック" pitchFamily="48" charset="-128"/>
                <a:cs typeface="ＭＳ Ｐゴシック" pitchFamily="48" charset="-128"/>
              </a:rPr>
              <a:t>(ratio of fission cross section </a:t>
            </a:r>
          </a:p>
          <a:p>
            <a:pPr algn="just"/>
            <a:r>
              <a:rPr lang="en-US" b="1" dirty="0" smtClean="0">
                <a:solidFill>
                  <a:srgbClr val="000080"/>
                </a:solidFill>
                <a:latin typeface="Helvetica" pitchFamily="48" charset="0"/>
                <a:ea typeface="ＭＳ Ｐゴシック" pitchFamily="48" charset="-128"/>
                <a:cs typeface="ＭＳ Ｐゴシック" pitchFamily="48" charset="-128"/>
              </a:rPr>
              <a:t>to reaction cross section)</a:t>
            </a:r>
          </a:p>
          <a:p>
            <a:pPr algn="just"/>
            <a:endParaRPr lang="en-US" b="1" dirty="0" smtClean="0">
              <a:solidFill>
                <a:srgbClr val="000080"/>
              </a:solidFill>
              <a:latin typeface="Helvetica" pitchFamily="48" charset="0"/>
              <a:ea typeface="ＭＳ Ｐゴシック" pitchFamily="48" charset="-128"/>
              <a:cs typeface="ＭＳ Ｐゴシック" pitchFamily="48" charset="-128"/>
            </a:endParaRPr>
          </a:p>
          <a:p>
            <a:pPr algn="just"/>
            <a:r>
              <a:rPr lang="en-US" b="1" dirty="0" smtClean="0">
                <a:solidFill>
                  <a:srgbClr val="000080"/>
                </a:solidFill>
                <a:latin typeface="Helvetica" pitchFamily="48" charset="0"/>
                <a:ea typeface="ＭＳ Ｐゴシック" pitchFamily="48" charset="-128"/>
                <a:cs typeface="ＭＳ Ｐゴシック" pitchFamily="48" charset="-128"/>
              </a:rPr>
              <a:t>Energy scale is </a:t>
            </a:r>
          </a:p>
          <a:p>
            <a:pPr algn="just"/>
            <a:r>
              <a:rPr lang="en-US" b="1" dirty="0" smtClean="0">
                <a:solidFill>
                  <a:srgbClr val="000080"/>
                </a:solidFill>
                <a:latin typeface="Helvetica" pitchFamily="48" charset="0"/>
                <a:ea typeface="ＭＳ Ｐゴシック" pitchFamily="48" charset="-128"/>
                <a:cs typeface="ＭＳ Ｐゴシック" pitchFamily="48" charset="-128"/>
              </a:rPr>
              <a:t>excitation energy in </a:t>
            </a:r>
            <a:r>
              <a:rPr lang="en-US" b="1" baseline="30000" dirty="0" smtClean="0">
                <a:solidFill>
                  <a:srgbClr val="000080"/>
                </a:solidFill>
                <a:latin typeface="Helvetica" pitchFamily="48" charset="0"/>
                <a:ea typeface="ＭＳ Ｐゴシック" pitchFamily="48" charset="-128"/>
                <a:cs typeface="ＭＳ Ｐゴシック" pitchFamily="48" charset="-128"/>
              </a:rPr>
              <a:t>240 </a:t>
            </a:r>
            <a:r>
              <a:rPr lang="en-US" b="1" dirty="0" err="1" smtClean="0">
                <a:solidFill>
                  <a:srgbClr val="000080"/>
                </a:solidFill>
                <a:latin typeface="Helvetica" pitchFamily="48" charset="0"/>
                <a:ea typeface="ＭＳ Ｐゴシック" pitchFamily="48" charset="-128"/>
                <a:cs typeface="ＭＳ Ｐゴシック" pitchFamily="48" charset="-128"/>
              </a:rPr>
              <a:t>Pu</a:t>
            </a:r>
            <a:r>
              <a:rPr lang="en-US" b="1" dirty="0" smtClean="0">
                <a:solidFill>
                  <a:srgbClr val="000080"/>
                </a:solidFill>
                <a:latin typeface="Helvetica" pitchFamily="48" charset="0"/>
                <a:ea typeface="ＭＳ Ｐゴシック" pitchFamily="48" charset="-128"/>
                <a:cs typeface="ＭＳ Ｐゴシック" pitchFamily="48" charset="-128"/>
              </a:rPr>
              <a:t>*.</a:t>
            </a:r>
          </a:p>
          <a:p>
            <a:pPr algn="just"/>
            <a:endParaRPr lang="en-US" b="1" dirty="0" smtClean="0">
              <a:solidFill>
                <a:srgbClr val="000080"/>
              </a:solidFill>
              <a:latin typeface="Helvetica" pitchFamily="48" charset="0"/>
              <a:ea typeface="ＭＳ Ｐゴシック" pitchFamily="48" charset="-128"/>
              <a:cs typeface="ＭＳ Ｐゴシック" pitchFamily="48" charset="-128"/>
            </a:endParaRPr>
          </a:p>
          <a:p>
            <a:pPr algn="just"/>
            <a:endParaRPr lang="en-US" dirty="0" smtClean="0"/>
          </a:p>
        </p:txBody>
      </p:sp>
      <p:pic>
        <p:nvPicPr>
          <p:cNvPr id="19" name="Picture 18" descr="Pu239dp-dw1-em3p3-l50rm50-cne.pdf"/>
          <p:cNvPicPr>
            <a:picLocks noChangeAspect="1"/>
          </p:cNvPicPr>
          <p:nvPr/>
        </p:nvPicPr>
        <mc:AlternateContent xmlns:ma="http://schemas.microsoft.com/office/mac/drawingml/2008/main">
          <mc:Choice Requires="ma">
            <p:blipFill>
              <a:blip r:embed="rId5"/>
              <a:stretch>
                <a:fillRect/>
              </a:stretch>
            </p:blipFill>
          </mc:Choice>
          <mc:Fallback xmlns:ma="http://schemas.microsoft.com/office/mac/drawingml/2008/main" xmlns="" xmlns:a="http://schemas.openxmlformats.org/drawingml/2006/main" xmlns:r="http://schemas.openxmlformats.org/officeDocument/2006/relationships" xmlns:mc="http://schemas.openxmlformats.org/markup-compatibility/2006" xmlns:mv="urn:schemas-microsoft-com:mac:vml" xmlns:p="http://schemas.openxmlformats.org/presentationml/2006/main">
            <p:blipFill>
              <a:blip r:embed="rId6"/>
              <a:stretch>
                <a:fillRect/>
              </a:stretch>
            </p:blipFill>
          </mc:Fallback>
        </mc:AlternateContent>
        <p:spPr>
          <a:xfrm>
            <a:off x="17221200" y="25761950"/>
            <a:ext cx="5791200" cy="4965700"/>
          </a:xfrm>
          <a:prstGeom prst="rect">
            <a:avLst/>
          </a:prstGeom>
        </p:spPr>
      </p:pic>
      <p:sp>
        <p:nvSpPr>
          <p:cNvPr id="20" name="TextBox 19"/>
          <p:cNvSpPr txBox="1"/>
          <p:nvPr/>
        </p:nvSpPr>
        <p:spPr>
          <a:xfrm>
            <a:off x="18161000" y="30784800"/>
            <a:ext cx="4562667" cy="461665"/>
          </a:xfrm>
          <a:prstGeom prst="rect">
            <a:avLst/>
          </a:prstGeom>
          <a:noFill/>
        </p:spPr>
        <p:txBody>
          <a:bodyPr wrap="none" rtlCol="0">
            <a:spAutoFit/>
          </a:bodyPr>
          <a:lstStyle/>
          <a:p>
            <a:r>
              <a:rPr lang="en-US" b="1" dirty="0" smtClean="0">
                <a:solidFill>
                  <a:schemeClr val="accent2">
                    <a:lumMod val="50000"/>
                  </a:schemeClr>
                </a:solidFill>
                <a:latin typeface="Helvetica"/>
                <a:cs typeface="Helvetica"/>
              </a:rPr>
              <a:t>CN production cross sections</a:t>
            </a:r>
            <a:endParaRPr lang="en-US" b="1" dirty="0">
              <a:solidFill>
                <a:schemeClr val="accent2">
                  <a:lumMod val="50000"/>
                </a:schemeClr>
              </a:solidFill>
              <a:latin typeface="Helvetica"/>
              <a:cs typeface="Helvetica"/>
            </a:endParaRPr>
          </a:p>
        </p:txBody>
      </p:sp>
      <p:pic>
        <p:nvPicPr>
          <p:cNvPr id="21" name="Picture 20" descr="Pu239dp-dw1-e1p1-sigs2.pdf"/>
          <p:cNvPicPr>
            <a:picLocks noChangeAspect="1"/>
          </p:cNvPicPr>
          <p:nvPr/>
        </p:nvPicPr>
        <mc:AlternateContent xmlns:ma="http://schemas.microsoft.com/office/mac/drawingml/2008/main">
          <mc:Choice Requires="ma">
            <p:blipFill>
              <a:blip r:embed="rId7"/>
              <a:stretch>
                <a:fillRect/>
              </a:stretch>
            </p:blipFill>
          </mc:Choice>
          <mc:Fallback xmlns:ma="http://schemas.microsoft.com/office/mac/drawingml/2008/main" xmlns="" xmlns:a="http://schemas.openxmlformats.org/drawingml/2006/main" xmlns:r="http://schemas.openxmlformats.org/officeDocument/2006/relationships" xmlns:mc="http://schemas.openxmlformats.org/markup-compatibility/2006" xmlns:mv="urn:schemas-microsoft-com:mac:vml" xmlns:p="http://schemas.openxmlformats.org/presentationml/2006/main">
            <p:blipFill>
              <a:blip r:embed="rId8"/>
              <a:stretch>
                <a:fillRect/>
              </a:stretch>
            </p:blipFill>
          </mc:Fallback>
        </mc:AlternateContent>
        <p:spPr>
          <a:xfrm>
            <a:off x="23304500" y="25787350"/>
            <a:ext cx="5613400" cy="4965700"/>
          </a:xfrm>
          <a:prstGeom prst="rect">
            <a:avLst/>
          </a:prstGeom>
        </p:spPr>
      </p:pic>
      <p:sp>
        <p:nvSpPr>
          <p:cNvPr id="22" name="TextBox 21"/>
          <p:cNvSpPr txBox="1"/>
          <p:nvPr/>
        </p:nvSpPr>
        <p:spPr>
          <a:xfrm>
            <a:off x="23495000" y="30810200"/>
            <a:ext cx="5896115" cy="461665"/>
          </a:xfrm>
          <a:prstGeom prst="rect">
            <a:avLst/>
          </a:prstGeom>
          <a:noFill/>
        </p:spPr>
        <p:txBody>
          <a:bodyPr wrap="none" rtlCol="0">
            <a:spAutoFit/>
          </a:bodyPr>
          <a:lstStyle/>
          <a:p>
            <a:r>
              <a:rPr lang="en-US" b="1" dirty="0" smtClean="0">
                <a:solidFill>
                  <a:schemeClr val="accent2">
                    <a:lumMod val="50000"/>
                  </a:schemeClr>
                </a:solidFill>
                <a:latin typeface="Helvetica"/>
                <a:cs typeface="Helvetica"/>
              </a:rPr>
              <a:t>Breakup compared with CN production</a:t>
            </a:r>
            <a:endParaRPr lang="en-US" b="1" dirty="0">
              <a:solidFill>
                <a:schemeClr val="accent2">
                  <a:lumMod val="50000"/>
                </a:schemeClr>
              </a:solidFill>
              <a:latin typeface="Helvetica"/>
              <a:cs typeface="Helvetica"/>
            </a:endParaRPr>
          </a:p>
        </p:txBody>
      </p:sp>
      <p:sp>
        <p:nvSpPr>
          <p:cNvPr id="23" name="Text Box 45"/>
          <p:cNvSpPr txBox="1">
            <a:spLocks noChangeArrowheads="1"/>
          </p:cNvSpPr>
          <p:nvPr/>
        </p:nvSpPr>
        <p:spPr bwMode="auto">
          <a:xfrm>
            <a:off x="17134722" y="32906170"/>
            <a:ext cx="12888078" cy="6667030"/>
          </a:xfrm>
          <a:prstGeom prst="rect">
            <a:avLst/>
          </a:prstGeom>
          <a:solidFill>
            <a:srgbClr val="FFEECA"/>
          </a:solidFill>
          <a:ln w="9525">
            <a:noFill/>
            <a:miter lim="800000"/>
            <a:headEnd/>
            <a:tailEnd/>
          </a:ln>
        </p:spPr>
        <p:txBody>
          <a:bodyPr>
            <a:prstTxWarp prst="textNoShape">
              <a:avLst/>
            </a:prstTxWarp>
          </a:bodyPr>
          <a:lstStyle/>
          <a:p>
            <a:pPr algn="r"/>
            <a:endParaRPr lang="en-US" sz="3900" b="1">
              <a:solidFill>
                <a:srgbClr val="000080"/>
              </a:solidFill>
              <a:latin typeface="Helvetica" pitchFamily="48" charset="0"/>
              <a:ea typeface="ＭＳ Ｐゴシック" pitchFamily="48" charset="-128"/>
              <a:cs typeface="ＭＳ Ｐゴシック" pitchFamily="48" charset="-128"/>
            </a:endParaRPr>
          </a:p>
        </p:txBody>
      </p:sp>
      <p:pic>
        <p:nvPicPr>
          <p:cNvPr id="24" name="Picture 23" descr="Pu239dp-dw1b-pfe.pdf"/>
          <p:cNvPicPr>
            <a:picLocks noChangeAspect="1"/>
          </p:cNvPicPr>
          <p:nvPr/>
        </p:nvPicPr>
        <mc:AlternateContent xmlns:ma="http://schemas.microsoft.com/office/mac/drawingml/2008/main">
          <mc:Choice Requires="ma">
            <p:blipFill>
              <a:blip r:embed="rId9"/>
              <a:stretch>
                <a:fillRect/>
              </a:stretch>
            </p:blipFill>
          </mc:Choice>
          <mc:Fallback xmlns:ma="http://schemas.microsoft.com/office/mac/drawingml/2008/main" xmlns="" xmlns:a="http://schemas.openxmlformats.org/drawingml/2006/main" xmlns:r="http://schemas.openxmlformats.org/officeDocument/2006/relationships" xmlns:mc="http://schemas.openxmlformats.org/markup-compatibility/2006" xmlns:mv="urn:schemas-microsoft-com:mac:vml" xmlns:p="http://schemas.openxmlformats.org/presentationml/2006/main">
            <p:blipFill>
              <a:blip r:embed="rId10"/>
              <a:stretch>
                <a:fillRect/>
              </a:stretch>
            </p:blipFill>
          </mc:Fallback>
        </mc:AlternateContent>
        <p:spPr>
          <a:xfrm>
            <a:off x="17462500" y="33966150"/>
            <a:ext cx="5867400" cy="4965700"/>
          </a:xfrm>
          <a:prstGeom prst="rect">
            <a:avLst/>
          </a:prstGeom>
        </p:spPr>
      </p:pic>
      <p:sp>
        <p:nvSpPr>
          <p:cNvPr id="25" name="TextBox 24"/>
          <p:cNvSpPr txBox="1"/>
          <p:nvPr/>
        </p:nvSpPr>
        <p:spPr>
          <a:xfrm>
            <a:off x="19151600" y="39090600"/>
            <a:ext cx="3535794" cy="461665"/>
          </a:xfrm>
          <a:prstGeom prst="rect">
            <a:avLst/>
          </a:prstGeom>
          <a:noFill/>
        </p:spPr>
        <p:txBody>
          <a:bodyPr wrap="none" rtlCol="0">
            <a:spAutoFit/>
          </a:bodyPr>
          <a:lstStyle/>
          <a:p>
            <a:r>
              <a:rPr lang="en-US" b="1" dirty="0" smtClean="0">
                <a:solidFill>
                  <a:schemeClr val="accent2">
                    <a:lumMod val="50000"/>
                  </a:schemeClr>
                </a:solidFill>
                <a:latin typeface="Helvetica"/>
                <a:cs typeface="Helvetica"/>
              </a:rPr>
              <a:t>CN production fraction</a:t>
            </a:r>
            <a:endParaRPr lang="en-US" b="1" dirty="0">
              <a:solidFill>
                <a:schemeClr val="accent2">
                  <a:lumMod val="50000"/>
                </a:schemeClr>
              </a:solidFill>
              <a:latin typeface="Helvetica"/>
              <a:cs typeface="Helvetica"/>
            </a:endParaRPr>
          </a:p>
        </p:txBody>
      </p:sp>
      <p:sp>
        <p:nvSpPr>
          <p:cNvPr id="27" name="TextBox 26"/>
          <p:cNvSpPr txBox="1"/>
          <p:nvPr/>
        </p:nvSpPr>
        <p:spPr>
          <a:xfrm>
            <a:off x="24460200" y="39141400"/>
            <a:ext cx="4733988" cy="461665"/>
          </a:xfrm>
          <a:prstGeom prst="rect">
            <a:avLst/>
          </a:prstGeom>
          <a:noFill/>
        </p:spPr>
        <p:txBody>
          <a:bodyPr wrap="none" rtlCol="0">
            <a:spAutoFit/>
          </a:bodyPr>
          <a:lstStyle/>
          <a:p>
            <a:r>
              <a:rPr lang="en-US" b="1" dirty="0" smtClean="0">
                <a:solidFill>
                  <a:schemeClr val="accent2">
                    <a:lumMod val="50000"/>
                  </a:schemeClr>
                </a:solidFill>
                <a:latin typeface="Helvetica"/>
                <a:cs typeface="Helvetica"/>
              </a:rPr>
              <a:t>Corrected Fission Probabilities</a:t>
            </a:r>
            <a:endParaRPr lang="en-US" b="1" dirty="0">
              <a:solidFill>
                <a:schemeClr val="accent2">
                  <a:lumMod val="50000"/>
                </a:schemeClr>
              </a:solidFill>
              <a:latin typeface="Helvetica"/>
              <a:cs typeface="Helvetica"/>
            </a:endParaRPr>
          </a:p>
        </p:txBody>
      </p:sp>
      <p:pic>
        <p:nvPicPr>
          <p:cNvPr id="29" name="Picture 28" descr="239Pu-fprobs4b.pdf"/>
          <p:cNvPicPr>
            <a:picLocks noChangeAspect="1"/>
          </p:cNvPicPr>
          <p:nvPr/>
        </p:nvPicPr>
        <mc:AlternateContent xmlns:ma="http://schemas.microsoft.com/office/mac/drawingml/2008/main">
          <mc:Choice Requires="ma">
            <p:blipFill>
              <a:blip r:embed="rId11"/>
              <a:stretch>
                <a:fillRect/>
              </a:stretch>
            </p:blipFill>
          </mc:Choice>
          <mc:Fallback xmlns:ma="http://schemas.microsoft.com/office/mac/drawingml/2008/main" xmlns="" xmlns:a="http://schemas.openxmlformats.org/drawingml/2006/main" xmlns:r="http://schemas.openxmlformats.org/officeDocument/2006/relationships" xmlns:mc="http://schemas.openxmlformats.org/markup-compatibility/2006" xmlns:mv="urn:schemas-microsoft-com:mac:vml" xmlns:p="http://schemas.openxmlformats.org/presentationml/2006/main">
            <p:blipFill>
              <a:blip r:embed="rId12"/>
              <a:stretch>
                <a:fillRect/>
              </a:stretch>
            </p:blipFill>
          </mc:Fallback>
        </mc:AlternateContent>
        <p:spPr>
          <a:xfrm>
            <a:off x="23533100" y="33991550"/>
            <a:ext cx="5867400" cy="4965700"/>
          </a:xfrm>
          <a:prstGeom prst="rect">
            <a:avLst/>
          </a:prstGeom>
        </p:spPr>
      </p:pic>
      <p:pic>
        <p:nvPicPr>
          <p:cNvPr id="30" name="Picture 29" descr="239Pu-fprobs2b.pdf"/>
          <p:cNvPicPr>
            <a:picLocks noChangeAspect="1"/>
          </p:cNvPicPr>
          <p:nvPr/>
        </p:nvPicPr>
        <mc:AlternateContent xmlns:ma="http://schemas.microsoft.com/office/mac/drawingml/2008/main">
          <mc:Choice Requires="ma">
            <p:blipFill>
              <a:blip r:embed="rId13"/>
              <a:stretch>
                <a:fillRect/>
              </a:stretch>
            </p:blipFill>
          </mc:Choice>
          <mc:Fallback xmlns:ma="http://schemas.microsoft.com/office/mac/drawingml/2008/main" xmlns="" xmlns:a="http://schemas.openxmlformats.org/drawingml/2006/main" xmlns:r="http://schemas.openxmlformats.org/officeDocument/2006/relationships" xmlns:mc="http://schemas.openxmlformats.org/markup-compatibility/2006" xmlns:mv="urn:schemas-microsoft-com:mac:vml" xmlns:p="http://schemas.openxmlformats.org/presentationml/2006/main">
            <p:blipFill>
              <a:blip r:embed="rId14"/>
              <a:stretch>
                <a:fillRect/>
              </a:stretch>
            </p:blipFill>
          </mc:Fallback>
        </mc:AlternateContent>
        <p:spPr>
          <a:xfrm>
            <a:off x="2400300" y="19310350"/>
            <a:ext cx="5867400" cy="49657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4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4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ipheginea HD:Applications:Microsoft Office 2004:Templates:Presentations:Designs:Blank Presentation</Template>
  <TotalTime>4267</TotalTime>
  <Words>1142</Words>
  <Application>Microsoft Macintosh PowerPoint</Application>
  <PresentationFormat>Custom</PresentationFormat>
  <Paragraphs>104</Paragraphs>
  <Slides>1</Slides>
  <Notes>1</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Blank Presentation</vt:lpstr>
      <vt:lpstr>Slide 1</vt:lpstr>
    </vt:vector>
  </TitlesOfParts>
  <Company>URP/LLNL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Marsha McInnis</dc:creator>
  <cp:lastModifiedBy>Default</cp:lastModifiedBy>
  <cp:revision>318</cp:revision>
  <cp:lastPrinted>2009-10-26T16:26:49Z</cp:lastPrinted>
  <dcterms:created xsi:type="dcterms:W3CDTF">2010-06-30T22:58:41Z</dcterms:created>
  <dcterms:modified xsi:type="dcterms:W3CDTF">2010-06-30T23:01:02Z</dcterms:modified>
</cp:coreProperties>
</file>