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  <p:sldMasterId id="2147483709" r:id="rId2"/>
  </p:sldMasterIdLst>
  <p:notesMasterIdLst>
    <p:notesMasterId r:id="rId16"/>
  </p:notesMasterIdLst>
  <p:handoutMasterIdLst>
    <p:handoutMasterId r:id="rId17"/>
  </p:handoutMasterIdLst>
  <p:sldIdLst>
    <p:sldId id="493" r:id="rId3"/>
    <p:sldId id="539" r:id="rId4"/>
    <p:sldId id="540" r:id="rId5"/>
    <p:sldId id="545" r:id="rId6"/>
    <p:sldId id="547" r:id="rId7"/>
    <p:sldId id="541" r:id="rId8"/>
    <p:sldId id="549" r:id="rId9"/>
    <p:sldId id="542" r:id="rId10"/>
    <p:sldId id="543" r:id="rId11"/>
    <p:sldId id="548" r:id="rId12"/>
    <p:sldId id="544" r:id="rId13"/>
    <p:sldId id="546" r:id="rId14"/>
    <p:sldId id="537" r:id="rId15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7" autoAdjust="0"/>
    <p:restoredTop sz="98837" autoAdjust="0"/>
  </p:normalViewPr>
  <p:slideViewPr>
    <p:cSldViewPr snapToGrid="0">
      <p:cViewPr varScale="1">
        <p:scale>
          <a:sx n="193" d="100"/>
          <a:sy n="193" d="100"/>
        </p:scale>
        <p:origin x="-96" y="-696"/>
      </p:cViewPr>
      <p:guideLst>
        <p:guide orient="horz" pos="993"/>
        <p:guide orient="horz" pos="39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6/21/12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6/21/12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1" tIns="46186" rIns="92371" bIns="4618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</a:t>
            </a:r>
            <a:r>
              <a:rPr lang="en-US" sz="10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-562100</a:t>
            </a:r>
            <a:endParaRPr lang="en-US" sz="1000" kern="1200" dirty="0" smtClean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</a:t>
            </a:r>
            <a:r>
              <a:rPr lang="en-US" sz="10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-562100</a:t>
            </a:r>
            <a:endParaRPr lang="en-US" sz="1000" kern="1200" dirty="0" smtClean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7786310" y="6591164"/>
            <a:ext cx="793810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</a:t>
            </a:r>
            <a:r>
              <a:rPr lang="en-US" sz="600" dirty="0" smtClean="0">
                <a:latin typeface="+mn-lt"/>
                <a:cs typeface="Arial"/>
              </a:rPr>
              <a:t>-562100</a:t>
            </a:r>
            <a:endParaRPr lang="en-US" sz="600" dirty="0" smtClean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1" r:id="rId3"/>
    <p:sldLayoutId id="2147483703" r:id="rId4"/>
    <p:sldLayoutId id="2147483705" r:id="rId5"/>
    <p:sldLayoutId id="2147483706" r:id="rId6"/>
    <p:sldLayoutId id="2147483702" r:id="rId7"/>
    <p:sldLayoutId id="2147483698" r:id="rId8"/>
    <p:sldLayoutId id="2147483707" r:id="rId9"/>
    <p:sldLayoutId id="2147483699" r:id="rId10"/>
    <p:sldLayoutId id="2147483708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7305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85850" indent="-401638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7786310" y="6591164"/>
            <a:ext cx="793810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</a:t>
            </a:r>
            <a:r>
              <a:rPr lang="en-US" sz="600" dirty="0" smtClean="0">
                <a:latin typeface="+mn-lt"/>
                <a:cs typeface="Arial"/>
              </a:rPr>
              <a:t>-562100</a:t>
            </a:r>
            <a:endParaRPr lang="en-US" sz="600" dirty="0" smtClean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7305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85850" indent="-401638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Isobaric Analog Resonances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4763"/>
            <a:r>
              <a:rPr lang="en-US" dirty="0" smtClean="0">
                <a:cs typeface="Lucida Handwriting"/>
              </a:rPr>
              <a:t>TORUS Annual Meeting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47563" y="2606094"/>
            <a:ext cx="4184539" cy="454025"/>
          </a:xfrm>
          <a:prstGeom prst="rect">
            <a:avLst/>
          </a:prstGeom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Ian Thompson, LLNL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795261" y="2075538"/>
            <a:ext cx="8642926" cy="3975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 smtClean="0">
                <a:latin typeface="Arial"/>
                <a:cs typeface="Lucida Handwriting"/>
              </a:rPr>
              <a:t>June 25,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Calculated (</a:t>
            </a:r>
            <a:r>
              <a:rPr lang="en-US" dirty="0" err="1"/>
              <a:t>p,p′γ</a:t>
            </a:r>
            <a:r>
              <a:rPr lang="en-US" dirty="0" smtClean="0"/>
              <a:t>) to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4s</a:t>
            </a:r>
            <a:r>
              <a:rPr lang="en-US" baseline="-25000" dirty="0"/>
              <a:t>1/2</a:t>
            </a:r>
            <a:r>
              <a:rPr lang="en-US" dirty="0"/>
              <a:t>) (3p</a:t>
            </a:r>
            <a:r>
              <a:rPr lang="en-US" baseline="-25000" dirty="0"/>
              <a:t>1/2</a:t>
            </a:r>
            <a:r>
              <a:rPr lang="en-US" dirty="0"/>
              <a:t>)</a:t>
            </a:r>
            <a:r>
              <a:rPr lang="en-US" baseline="30000" dirty="0"/>
              <a:t>−</a:t>
            </a:r>
            <a:r>
              <a:rPr lang="en-US" baseline="30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inelastic state in </a:t>
            </a:r>
            <a:r>
              <a:rPr lang="en-US" baseline="30000" dirty="0" smtClean="0"/>
              <a:t>208</a:t>
            </a:r>
            <a:r>
              <a:rPr lang="en-US" dirty="0" smtClean="0"/>
              <a:t>Pb* </a:t>
            </a:r>
            <a:endParaRPr lang="en-US" dirty="0"/>
          </a:p>
        </p:txBody>
      </p:sp>
      <p:pic>
        <p:nvPicPr>
          <p:cNvPr id="4" name="Picture 3" descr="pb208-npcx11f-rlsp-in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7" y="1753072"/>
            <a:ext cx="4695730" cy="4024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6261" y="2075064"/>
            <a:ext cx="35238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Inelastic cross section from </a:t>
            </a:r>
            <a:br>
              <a:rPr lang="en-US" dirty="0" smtClean="0"/>
            </a:br>
            <a:r>
              <a:rPr lang="en-US" dirty="0" smtClean="0"/>
              <a:t>overlap of </a:t>
            </a:r>
          </a:p>
          <a:p>
            <a:r>
              <a:rPr lang="en-US" dirty="0" smtClean="0"/>
              <a:t>neutron quasi-bound</a:t>
            </a:r>
            <a:r>
              <a:rPr lang="en-US" dirty="0"/>
              <a:t> </a:t>
            </a:r>
            <a:r>
              <a:rPr lang="en-US" dirty="0" smtClean="0"/>
              <a:t>state (#3) and neutron inelastic state (#2).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calculation used</a:t>
            </a:r>
          </a:p>
          <a:p>
            <a:r>
              <a:rPr lang="en-US" dirty="0" smtClean="0"/>
              <a:t>real proton potentials, and a</a:t>
            </a:r>
          </a:p>
          <a:p>
            <a:r>
              <a:rPr lang="en-US" dirty="0" smtClean="0"/>
              <a:t>complex deuteron potentia</a:t>
            </a:r>
            <a:r>
              <a:rPr lang="en-US" dirty="0"/>
              <a:t>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030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work is a ‘valence nucleon’ account of IAR.</a:t>
            </a:r>
          </a:p>
          <a:p>
            <a:pPr lvl="1"/>
            <a:r>
              <a:rPr lang="en-US" dirty="0" smtClean="0"/>
              <a:t>In the longer-term, full structure-model calculations of widths would be good.</a:t>
            </a:r>
          </a:p>
          <a:p>
            <a:r>
              <a:rPr lang="en-US" dirty="0" smtClean="0"/>
              <a:t>Verification of absolute </a:t>
            </a:r>
            <a:r>
              <a:rPr lang="en-US" dirty="0" smtClean="0"/>
              <a:t>magnitudes for </a:t>
            </a:r>
            <a:r>
              <a:rPr lang="en-US" smtClean="0"/>
              <a:t>all peaks.</a:t>
            </a:r>
            <a:endParaRPr lang="en-US" dirty="0" smtClean="0"/>
          </a:p>
          <a:p>
            <a:r>
              <a:rPr lang="en-US" dirty="0" smtClean="0"/>
              <a:t>Choosing the correct energy-averaging interval</a:t>
            </a:r>
          </a:p>
          <a:p>
            <a:pPr lvl="1"/>
            <a:r>
              <a:rPr lang="en-US" dirty="0" smtClean="0"/>
              <a:t>IARs are too narrow for optical-model averaging!</a:t>
            </a:r>
          </a:p>
          <a:p>
            <a:pPr lvl="1"/>
            <a:r>
              <a:rPr lang="en-US" dirty="0" smtClean="0"/>
              <a:t>Thus need </a:t>
            </a:r>
            <a:r>
              <a:rPr lang="en-US" dirty="0"/>
              <a:t>(</a:t>
            </a:r>
            <a:r>
              <a:rPr lang="en-US" dirty="0" err="1"/>
              <a:t>p,p′γ</a:t>
            </a:r>
            <a:r>
              <a:rPr lang="en-US" dirty="0"/>
              <a:t>) coincidences to see </a:t>
            </a:r>
            <a:r>
              <a:rPr lang="en-US" dirty="0" smtClean="0"/>
              <a:t>IARs among </a:t>
            </a:r>
            <a:r>
              <a:rPr lang="en-US" dirty="0"/>
              <a:t>the compound-nucleus </a:t>
            </a:r>
            <a:r>
              <a:rPr lang="en-US" dirty="0" smtClean="0"/>
              <a:t>decays</a:t>
            </a:r>
            <a:endParaRPr lang="en-US" dirty="0"/>
          </a:p>
          <a:p>
            <a:r>
              <a:rPr lang="en-US" dirty="0" smtClean="0"/>
              <a:t>Effects of energy-dependent optical potentials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/>
              <a:t>.</a:t>
            </a:r>
            <a:r>
              <a:rPr lang="en-US" dirty="0" smtClean="0"/>
              <a:t> for transitions from 20 MeV to sub-threshold!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Unresolved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4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IAR reactions probe neutron bound states with proton reactions</a:t>
            </a:r>
          </a:p>
          <a:p>
            <a:r>
              <a:rPr lang="en-US" dirty="0" smtClean="0"/>
              <a:t>Should be useful for unstable isotopes!</a:t>
            </a:r>
          </a:p>
          <a:p>
            <a:r>
              <a:rPr lang="en-US" dirty="0" smtClean="0"/>
              <a:t>But: 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(</a:t>
            </a:r>
            <a:r>
              <a:rPr lang="en-US" dirty="0" err="1"/>
              <a:t>p,p′γ</a:t>
            </a:r>
            <a:r>
              <a:rPr lang="en-US" dirty="0" smtClean="0"/>
              <a:t>) coincidences to see IAR among all the compound-nucleus decays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07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 formulation of the optical potential:</a:t>
            </a:r>
          </a:p>
          <a:p>
            <a:endParaRPr lang="en-US" dirty="0"/>
          </a:p>
          <a:p>
            <a:pPr lvl="1"/>
            <a:endParaRPr lang="en-US" sz="1800" dirty="0" smtClean="0"/>
          </a:p>
          <a:p>
            <a:pPr marL="412750" lvl="1" indent="0">
              <a:buNone/>
            </a:pPr>
            <a:r>
              <a:rPr lang="en-US" sz="1800" dirty="0" smtClean="0"/>
              <a:t>where </a:t>
            </a:r>
            <a:r>
              <a:rPr lang="en-US" sz="1800" i="1" dirty="0" err="1" smtClean="0">
                <a:latin typeface="Times"/>
                <a:cs typeface="Times"/>
              </a:rPr>
              <a:t>t</a:t>
            </a:r>
            <a:r>
              <a:rPr lang="en-US" sz="1800" i="1" baseline="-25000" dirty="0" err="1" smtClean="0">
                <a:latin typeface="Times"/>
                <a:cs typeface="Times"/>
              </a:rPr>
              <a:t>z</a:t>
            </a:r>
            <a:r>
              <a:rPr lang="en-US" sz="1800" dirty="0" smtClean="0"/>
              <a:t>=1/2 for neutrons, -1/2 for protons</a:t>
            </a:r>
          </a:p>
          <a:p>
            <a:pPr lvl="1"/>
            <a:r>
              <a:rPr lang="en-US" sz="1800" i="1" dirty="0" smtClean="0">
                <a:latin typeface="Times"/>
                <a:cs typeface="Times"/>
              </a:rPr>
              <a:t>N</a:t>
            </a:r>
            <a:r>
              <a:rPr lang="en-US" sz="1800" dirty="0" smtClean="0"/>
              <a:t> and </a:t>
            </a:r>
            <a:r>
              <a:rPr lang="en-US" sz="1800" i="1" dirty="0" smtClean="0">
                <a:latin typeface="Times"/>
                <a:cs typeface="Times"/>
              </a:rPr>
              <a:t>Z</a:t>
            </a:r>
            <a:r>
              <a:rPr lang="en-US" sz="1800" dirty="0" smtClean="0"/>
              <a:t> are neutron and proton numbers in the target, </a:t>
            </a:r>
            <a:r>
              <a:rPr lang="en-US" sz="1800" i="1" dirty="0" smtClean="0">
                <a:latin typeface="Times"/>
                <a:cs typeface="Times"/>
              </a:rPr>
              <a:t>A</a:t>
            </a:r>
            <a:r>
              <a:rPr lang="en-US" sz="1800" dirty="0" smtClean="0">
                <a:latin typeface="Times"/>
                <a:cs typeface="Times"/>
              </a:rPr>
              <a:t>=</a:t>
            </a:r>
            <a:r>
              <a:rPr lang="en-US" sz="1800" i="1" dirty="0" smtClean="0">
                <a:latin typeface="Times"/>
                <a:cs typeface="Times"/>
              </a:rPr>
              <a:t>N</a:t>
            </a:r>
            <a:r>
              <a:rPr lang="en-US" sz="1800" dirty="0" smtClean="0">
                <a:latin typeface="Times"/>
                <a:cs typeface="Times"/>
              </a:rPr>
              <a:t>+</a:t>
            </a:r>
            <a:r>
              <a:rPr lang="en-US" sz="1800" i="1" dirty="0" smtClean="0">
                <a:latin typeface="Times"/>
                <a:cs typeface="Times"/>
              </a:rPr>
              <a:t>Z</a:t>
            </a:r>
            <a:r>
              <a:rPr lang="en-US" sz="1800" dirty="0" smtClean="0"/>
              <a:t>,</a:t>
            </a:r>
          </a:p>
          <a:p>
            <a:pPr lvl="1"/>
            <a:r>
              <a:rPr lang="en-US" sz="1800" i="1" dirty="0" smtClean="0">
                <a:latin typeface="Times"/>
                <a:cs typeface="Times"/>
              </a:rPr>
              <a:t>V</a:t>
            </a:r>
            <a:r>
              <a:rPr lang="en-US" sz="1800" baseline="-25000" dirty="0" smtClean="0"/>
              <a:t>0 </a:t>
            </a:r>
            <a:r>
              <a:rPr lang="en-US" sz="1800" dirty="0" smtClean="0"/>
              <a:t>≈ −</a:t>
            </a:r>
            <a:r>
              <a:rPr lang="en-US" sz="1800" dirty="0"/>
              <a:t>52 </a:t>
            </a:r>
            <a:r>
              <a:rPr lang="en-US" sz="1800" dirty="0" smtClean="0"/>
              <a:t>MeV at center is negative, and </a:t>
            </a:r>
            <a:r>
              <a:rPr lang="en-US" sz="1800" i="1" dirty="0" smtClean="0">
                <a:latin typeface="Times"/>
                <a:cs typeface="Times"/>
              </a:rPr>
              <a:t>V</a:t>
            </a:r>
            <a:r>
              <a:rPr lang="en-US" sz="1800" baseline="-25000" dirty="0" smtClean="0">
                <a:latin typeface="Times"/>
                <a:cs typeface="Times"/>
              </a:rPr>
              <a:t>1</a:t>
            </a:r>
            <a:r>
              <a:rPr lang="en-US" sz="1800" i="1" baseline="-25000" dirty="0" smtClean="0">
                <a:latin typeface="Times"/>
                <a:cs typeface="Times"/>
              </a:rPr>
              <a:t> </a:t>
            </a:r>
            <a:r>
              <a:rPr lang="en-US" sz="1800" dirty="0" smtClean="0"/>
              <a:t>≈ 26 MeV is positive: </a:t>
            </a:r>
          </a:p>
          <a:p>
            <a:pPr lvl="1"/>
            <a:r>
              <a:rPr lang="en-US" sz="1800" dirty="0" smtClean="0"/>
              <a:t>(neutrons attract protons more than they do other neutrons)</a:t>
            </a:r>
          </a:p>
          <a:p>
            <a:r>
              <a:rPr lang="en-US" dirty="0" smtClean="0"/>
              <a:t>Define </a:t>
            </a:r>
            <a:r>
              <a:rPr lang="en-US" u="sng" dirty="0" smtClean="0"/>
              <a:t>target</a:t>
            </a:r>
            <a:r>
              <a:rPr lang="en-US" dirty="0" smtClean="0"/>
              <a:t> </a:t>
            </a:r>
            <a:r>
              <a:rPr lang="en-US" dirty="0" err="1" smtClean="0"/>
              <a:t>isospin</a:t>
            </a:r>
            <a:r>
              <a:rPr lang="en-US" dirty="0" smtClean="0"/>
              <a:t> operator </a:t>
            </a:r>
            <a:r>
              <a:rPr lang="en-US" i="1" dirty="0" err="1" smtClean="0">
                <a:latin typeface="Times"/>
                <a:cs typeface="Times"/>
              </a:rPr>
              <a:t>T</a:t>
            </a:r>
            <a:r>
              <a:rPr lang="en-US" i="1" baseline="-25000" dirty="0" err="1" smtClean="0">
                <a:latin typeface="Times"/>
                <a:cs typeface="Times"/>
              </a:rPr>
              <a:t>z</a:t>
            </a:r>
            <a:r>
              <a:rPr lang="en-US" dirty="0" smtClean="0"/>
              <a:t> = ½(</a:t>
            </a:r>
            <a:r>
              <a:rPr lang="en-US" i="1" dirty="0" smtClean="0">
                <a:latin typeface="Times"/>
                <a:cs typeface="Times"/>
              </a:rPr>
              <a:t>N</a:t>
            </a:r>
            <a:r>
              <a:rPr lang="en-US" dirty="0" smtClean="0">
                <a:latin typeface="Times"/>
                <a:cs typeface="Times"/>
              </a:rPr>
              <a:t>-</a:t>
            </a:r>
            <a:r>
              <a:rPr lang="en-US" i="1" dirty="0" smtClean="0">
                <a:latin typeface="Times"/>
                <a:cs typeface="Times"/>
              </a:rPr>
              <a:t>Z)</a:t>
            </a:r>
            <a:r>
              <a:rPr lang="en-US" dirty="0">
                <a:latin typeface="+mn-lt"/>
                <a:cs typeface="Times"/>
              </a:rPr>
              <a:t>,</a:t>
            </a:r>
            <a:r>
              <a:rPr lang="en-US" dirty="0" smtClean="0">
                <a:latin typeface="+mn-lt"/>
                <a:cs typeface="Times"/>
              </a:rPr>
              <a:t> so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Isospin</a:t>
            </a:r>
            <a:r>
              <a:rPr lang="en-US" dirty="0" smtClean="0"/>
              <a:t> Dependence of the </a:t>
            </a:r>
            <a:br>
              <a:rPr lang="en-US" dirty="0" smtClean="0"/>
            </a:br>
            <a:r>
              <a:rPr lang="en-US" dirty="0" smtClean="0"/>
              <a:t>nucleon-nucleus Optical Potential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531" y="2185987"/>
            <a:ext cx="4784977" cy="908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710" y="5115028"/>
            <a:ext cx="5062236" cy="8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2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Generalize to the full tensor product </a:t>
            </a:r>
          </a:p>
          <a:p>
            <a:pPr lvl="1"/>
            <a:r>
              <a:rPr lang="en-US" sz="2000" dirty="0" smtClean="0"/>
              <a:t>This has off-diagonal terms: </a:t>
            </a:r>
          </a:p>
          <a:p>
            <a:pPr lvl="1"/>
            <a:r>
              <a:rPr lang="en-US" sz="2000" dirty="0" smtClean="0"/>
              <a:t>Couples together the neutron and proton channels</a:t>
            </a:r>
          </a:p>
          <a:p>
            <a:pPr lvl="1"/>
            <a:r>
              <a:rPr lang="en-US" sz="2000" dirty="0" smtClean="0"/>
              <a:t>Get direct (</a:t>
            </a:r>
            <a:r>
              <a:rPr lang="en-US" sz="2000" dirty="0" err="1" smtClean="0"/>
              <a:t>n,p</a:t>
            </a:r>
            <a:r>
              <a:rPr lang="en-US" sz="2000" dirty="0" smtClean="0"/>
              <a:t>) and (</a:t>
            </a:r>
            <a:r>
              <a:rPr lang="en-US" sz="2000" dirty="0" err="1" smtClean="0"/>
              <a:t>p,n</a:t>
            </a:r>
            <a:r>
              <a:rPr lang="en-US" sz="2000" dirty="0" smtClean="0"/>
              <a:t>) cross sections: </a:t>
            </a:r>
            <a:r>
              <a:rPr lang="en-US" sz="2000" dirty="0" err="1" smtClean="0"/>
              <a:t>eg</a:t>
            </a:r>
            <a:r>
              <a:rPr lang="en-US" sz="2000" dirty="0" smtClean="0"/>
              <a:t>.</a:t>
            </a:r>
          </a:p>
          <a:p>
            <a:pPr lvl="2"/>
            <a:r>
              <a:rPr lang="en-US" dirty="0" smtClean="0"/>
              <a:t>Fermi transitions in which initial and final orbits are the same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. DeVito, </a:t>
            </a:r>
            <a:r>
              <a:rPr lang="en-US" dirty="0" err="1" smtClean="0"/>
              <a:t>Khoa</a:t>
            </a:r>
            <a:r>
              <a:rPr lang="en-US" dirty="0" smtClean="0"/>
              <a:t>, Austin, et al: </a:t>
            </a:r>
            <a:r>
              <a:rPr lang="en-US" dirty="0"/>
              <a:t>arXiv:1202.2660v1.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Lane Equations for (</a:t>
            </a:r>
            <a:r>
              <a:rPr lang="en-US" dirty="0" err="1" smtClean="0"/>
              <a:t>p,n</a:t>
            </a:r>
            <a:r>
              <a:rPr lang="en-US" dirty="0" smtClean="0"/>
              <a:t>) reactions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37" y="5138447"/>
            <a:ext cx="3210515" cy="539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5807" y="5241327"/>
            <a:ext cx="826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2077" y="5724317"/>
            <a:ext cx="767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nd          </a:t>
            </a:r>
            <a:r>
              <a:rPr lang="en-US" sz="2000" i="1" dirty="0" smtClean="0">
                <a:latin typeface="Times"/>
                <a:cs typeface="Times"/>
              </a:rPr>
              <a:t>Q</a:t>
            </a:r>
            <a:r>
              <a:rPr lang="en-US" dirty="0" smtClean="0"/>
              <a:t> = energy released in (</a:t>
            </a:r>
            <a:r>
              <a:rPr lang="en-US" dirty="0" err="1" smtClean="0"/>
              <a:t>p,n</a:t>
            </a:r>
            <a:r>
              <a:rPr lang="en-US" dirty="0" smtClean="0"/>
              <a:t>) = − Coulomb displacement energy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255" y="4276239"/>
            <a:ext cx="5876130" cy="815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886" y="1635567"/>
            <a:ext cx="1811914" cy="484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220" y="2149166"/>
            <a:ext cx="3300293" cy="3417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05534" y="4355848"/>
            <a:ext cx="124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Coupled</a:t>
            </a:r>
          </a:p>
          <a:p>
            <a:r>
              <a:rPr lang="en-US" dirty="0"/>
              <a:t>e</a:t>
            </a:r>
            <a:r>
              <a:rPr lang="en-US" dirty="0" smtClean="0"/>
              <a:t>quations!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9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66863"/>
            <a:ext cx="4587149" cy="4751357"/>
          </a:xfrm>
        </p:spPr>
        <p:txBody>
          <a:bodyPr>
            <a:normAutofit/>
          </a:bodyPr>
          <a:lstStyle/>
          <a:p>
            <a:pPr marL="119062" indent="0">
              <a:buNone/>
            </a:pPr>
            <a:r>
              <a:rPr lang="en-US" dirty="0" smtClean="0"/>
              <a:t>Consider </a:t>
            </a:r>
            <a:r>
              <a:rPr lang="en-US" baseline="30000" dirty="0" smtClean="0"/>
              <a:t>208</a:t>
            </a:r>
            <a:r>
              <a:rPr lang="en-US" dirty="0" smtClean="0"/>
              <a:t>Pb(</a:t>
            </a:r>
            <a:r>
              <a:rPr lang="en-US" dirty="0" err="1" smtClean="0"/>
              <a:t>p,n</a:t>
            </a:r>
            <a:r>
              <a:rPr lang="en-US" dirty="0" smtClean="0"/>
              <a:t>)</a:t>
            </a:r>
            <a:r>
              <a:rPr lang="en-US" baseline="30000" dirty="0" smtClean="0"/>
              <a:t>208</a:t>
            </a:r>
            <a:r>
              <a:rPr lang="en-US" dirty="0" smtClean="0"/>
              <a:t>Bi reaction at low energies</a:t>
            </a:r>
          </a:p>
          <a:p>
            <a:pPr lvl="1"/>
            <a:r>
              <a:rPr lang="en-US" dirty="0" smtClean="0"/>
              <a:t>Here, Coulomb energies give Q=−18.9 MeV</a:t>
            </a:r>
          </a:p>
          <a:p>
            <a:pPr lvl="1"/>
            <a:r>
              <a:rPr lang="en-US" dirty="0" smtClean="0"/>
              <a:t>Neutron has much less energy than proton</a:t>
            </a:r>
          </a:p>
          <a:p>
            <a:pPr lvl="1"/>
            <a:r>
              <a:rPr lang="en-US" dirty="0" smtClean="0"/>
              <a:t>Neutron may be trapped below threshold</a:t>
            </a:r>
          </a:p>
          <a:p>
            <a:pPr lvl="1"/>
            <a:r>
              <a:rPr lang="en-US" dirty="0" smtClean="0"/>
              <a:t>If near unoccupied bound state, gives resonance:</a:t>
            </a:r>
          </a:p>
          <a:p>
            <a:pPr marL="119062" indent="0">
              <a:buNone/>
            </a:pPr>
            <a:r>
              <a:rPr lang="en-US" sz="2400" dirty="0" smtClean="0"/>
              <a:t>The </a:t>
            </a:r>
            <a:r>
              <a:rPr lang="en-US" sz="2400" u="sng" dirty="0" smtClean="0"/>
              <a:t>Isobaric Analog Resonance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Isobaric Analog RESONANCES</a:t>
            </a:r>
            <a:endParaRPr lang="en-US" dirty="0"/>
          </a:p>
        </p:txBody>
      </p:sp>
      <p:pic>
        <p:nvPicPr>
          <p:cNvPr id="3" name="Picture 2" descr="pb208-npc-rl-ph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69" y="1565242"/>
            <a:ext cx="3993067" cy="46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9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Isobaric Analog RESONANCES (2)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69" y="2075756"/>
            <a:ext cx="3993067" cy="3627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80" y="1997111"/>
            <a:ext cx="3637110" cy="361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0257" y="5769039"/>
            <a:ext cx="440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E</a:t>
            </a:r>
            <a:r>
              <a:rPr lang="en-US" sz="1600" baseline="-25000" dirty="0" err="1" smtClean="0"/>
              <a:t>nF</a:t>
            </a:r>
            <a:r>
              <a:rPr lang="en-US" sz="1600" dirty="0" smtClean="0"/>
              <a:t> =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 + Q + 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n</a:t>
            </a:r>
            <a:r>
              <a:rPr lang="en-US" sz="1600" baseline="-25000" dirty="0" smtClean="0"/>
              <a:t> </a:t>
            </a:r>
          </a:p>
          <a:p>
            <a:r>
              <a:rPr lang="en-US" sz="1600" dirty="0" smtClean="0"/>
              <a:t>where 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=7.347 MeV and Q = </a:t>
            </a:r>
            <a:r>
              <a:rPr lang="en-US" sz="1600" dirty="0"/>
              <a:t>−</a:t>
            </a:r>
            <a:r>
              <a:rPr lang="en-US" sz="1600" dirty="0" smtClean="0"/>
              <a:t>18.9 MeV</a:t>
            </a:r>
            <a:endParaRPr lang="en-US" sz="1600" baseline="-25000" dirty="0"/>
          </a:p>
          <a:p>
            <a:endParaRPr lang="en-US" sz="16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41485" y="1627853"/>
            <a:ext cx="466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 single-particle levels around 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531" y="5616986"/>
            <a:ext cx="4060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see resonances when the </a:t>
            </a:r>
          </a:p>
          <a:p>
            <a:r>
              <a:rPr lang="en-US" dirty="0" smtClean="0"/>
              <a:t>neutron energy is near a bound state.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8151" y="2296244"/>
            <a:ext cx="1178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B</a:t>
            </a:r>
            <a:r>
              <a:rPr lang="en-US" sz="1200" baseline="-25000" dirty="0" err="1"/>
              <a:t>n</a:t>
            </a:r>
            <a:r>
              <a:rPr lang="en-US" sz="1200" dirty="0" smtClean="0"/>
              <a:t>=7.347 </a:t>
            </a:r>
            <a:r>
              <a:rPr lang="en-US" sz="1200" dirty="0"/>
              <a:t>MeV </a:t>
            </a:r>
          </a:p>
        </p:txBody>
      </p:sp>
    </p:spTree>
    <p:extLst>
      <p:ext uri="{BB962C8B-B14F-4D97-AF65-F5344CB8AC3E}">
        <p14:creationId xmlns:p14="http://schemas.microsoft.com/office/powerpoint/2010/main" val="212046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66864"/>
            <a:ext cx="5669358" cy="176791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IAR ‘decay’ to the elastic channel gives resonance phase shifts</a:t>
            </a:r>
          </a:p>
          <a:p>
            <a:pPr lvl="1"/>
            <a:r>
              <a:rPr lang="en-US" sz="2300" dirty="0" smtClean="0"/>
              <a:t>This is the trapped neutron charge-exchanging back to the elastic proton</a:t>
            </a:r>
          </a:p>
          <a:p>
            <a:pPr lvl="1"/>
            <a:r>
              <a:rPr lang="en-US" sz="2300" dirty="0" smtClean="0"/>
              <a:t>But it is difficult to measure proton phase shifts accurately at the required energies (14−18 MeV)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IARs: (</a:t>
            </a:r>
            <a:r>
              <a:rPr lang="en-US" dirty="0" err="1" smtClean="0"/>
              <a:t>p,p′γ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830" y="1226466"/>
            <a:ext cx="2891959" cy="2181223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41801" y="3264974"/>
            <a:ext cx="8540015" cy="2920359"/>
          </a:xfrm>
          <a:prstGeom prst="rect">
            <a:avLst/>
          </a:prstGeom>
        </p:spPr>
        <p:txBody>
          <a:bodyPr vert="horz" lIns="54864" tIns="91440" rtlCol="0">
            <a:normAutofit fontScale="85000" lnSpcReduction="10000"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Can th</a:t>
            </a:r>
            <a:r>
              <a:rPr lang="en-US" sz="2400" dirty="0"/>
              <a:t>e IAR </a:t>
            </a:r>
            <a:r>
              <a:rPr lang="en-US" sz="2400" dirty="0" smtClean="0"/>
              <a:t>decay by other channels?</a:t>
            </a:r>
          </a:p>
          <a:p>
            <a:pPr lvl="1"/>
            <a:r>
              <a:rPr lang="en-US" sz="1700" dirty="0" smtClean="0"/>
              <a:t>Yes: OTHER neutrons could change to protons!</a:t>
            </a:r>
          </a:p>
          <a:p>
            <a:pPr lvl="1"/>
            <a:r>
              <a:rPr lang="en-US" sz="1700" dirty="0" smtClean="0"/>
              <a:t>As long as they are in spatial orbital NOT occupied by protons</a:t>
            </a:r>
          </a:p>
          <a:p>
            <a:pPr lvl="1"/>
            <a:r>
              <a:rPr lang="en-US" sz="1700" dirty="0" smtClean="0"/>
              <a:t>All of the neutrons in the orbitals 1h9/2 to 3p1/2 are thus allowed to charge-exchange back to continuum protons!</a:t>
            </a:r>
          </a:p>
          <a:p>
            <a:pPr lvl="1"/>
            <a:r>
              <a:rPr lang="en-US" sz="1700" dirty="0" smtClean="0"/>
              <a:t>This leaves nucleus with a weakly bound neutron (</a:t>
            </a:r>
            <a:r>
              <a:rPr lang="en-US" sz="1700" dirty="0" err="1" smtClean="0"/>
              <a:t>eg</a:t>
            </a:r>
            <a:r>
              <a:rPr lang="en-US" sz="1700" dirty="0" smtClean="0"/>
              <a:t> 4s</a:t>
            </a:r>
            <a:r>
              <a:rPr lang="en-US" sz="1700" baseline="-25000" dirty="0" smtClean="0"/>
              <a:t>1/2</a:t>
            </a:r>
            <a:r>
              <a:rPr lang="en-US" sz="1700" dirty="0" smtClean="0"/>
              <a:t>) and a hole at or below the Fermi level (</a:t>
            </a:r>
            <a:r>
              <a:rPr lang="en-US" sz="1700" dirty="0" err="1" smtClean="0"/>
              <a:t>eg</a:t>
            </a:r>
            <a:r>
              <a:rPr lang="en-US" sz="1700" dirty="0" smtClean="0"/>
              <a:t> 3p</a:t>
            </a:r>
            <a:r>
              <a:rPr lang="en-US" sz="1700" baseline="-25000" dirty="0" smtClean="0"/>
              <a:t>1/2</a:t>
            </a:r>
            <a:r>
              <a:rPr lang="en-US" sz="1700" dirty="0" smtClean="0"/>
              <a:t>): a </a:t>
            </a:r>
            <a:r>
              <a:rPr lang="en-US" sz="1700" u="sng" dirty="0" smtClean="0"/>
              <a:t>particle-hole inelastic excitation</a:t>
            </a:r>
          </a:p>
          <a:p>
            <a:pPr lvl="1"/>
            <a:r>
              <a:rPr lang="en-US" sz="1700" dirty="0" smtClean="0"/>
              <a:t>Proton has energy reduced by the particle−hole energy difference: inelastic p’</a:t>
            </a:r>
          </a:p>
          <a:p>
            <a:pPr lvl="1"/>
            <a:r>
              <a:rPr lang="en-US" sz="1700" dirty="0" smtClean="0"/>
              <a:t>The </a:t>
            </a:r>
            <a:r>
              <a:rPr lang="en-US" sz="1700" dirty="0" err="1" smtClean="0"/>
              <a:t>ph</a:t>
            </a:r>
            <a:r>
              <a:rPr lang="en-US" sz="1700" dirty="0" smtClean="0"/>
              <a:t> state will eventually gamma-decay.</a:t>
            </a:r>
          </a:p>
          <a:p>
            <a:r>
              <a:rPr lang="en-US" sz="2100" dirty="0" smtClean="0"/>
              <a:t>Experimentally: measure inelastic protons and gamma decays in coincidence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5140" y="1160322"/>
            <a:ext cx="415498" cy="1306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←</a:t>
            </a:r>
          </a:p>
          <a:p>
            <a:pPr>
              <a:lnSpc>
                <a:spcPct val="110000"/>
              </a:lnSpc>
            </a:pPr>
            <a:r>
              <a:rPr lang="en-US" dirty="0"/>
              <a:t>←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..</a:t>
            </a:r>
          </a:p>
          <a:p>
            <a:pPr>
              <a:lnSpc>
                <a:spcPct val="110000"/>
              </a:lnSpc>
            </a:pPr>
            <a:r>
              <a:rPr lang="en-US" dirty="0"/>
              <a:t>←</a:t>
            </a:r>
          </a:p>
        </p:txBody>
      </p:sp>
    </p:spTree>
    <p:extLst>
      <p:ext uri="{BB962C8B-B14F-4D97-AF65-F5344CB8AC3E}">
        <p14:creationId xmlns:p14="http://schemas.microsoft.com/office/powerpoint/2010/main" val="388977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IAR </a:t>
            </a:r>
            <a:r>
              <a:rPr lang="en-US" dirty="0"/>
              <a:t>(</a:t>
            </a:r>
            <a:r>
              <a:rPr lang="en-US" dirty="0" err="1"/>
              <a:t>p,p′γ</a:t>
            </a:r>
            <a:r>
              <a:rPr lang="en-US" dirty="0" smtClean="0"/>
              <a:t>) coincidences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43" y="1576622"/>
            <a:ext cx="47244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0354" y="1833571"/>
            <a:ext cx="246875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Left: </a:t>
            </a:r>
          </a:p>
          <a:p>
            <a:r>
              <a:rPr lang="en-US" dirty="0" smtClean="0"/>
              <a:t>Resonance at 17 MeV</a:t>
            </a:r>
          </a:p>
          <a:p>
            <a:r>
              <a:rPr lang="en-US" dirty="0" smtClean="0"/>
              <a:t>Nearest to 4s</a:t>
            </a:r>
            <a:r>
              <a:rPr lang="en-US" baseline="-25000" dirty="0" smtClean="0"/>
              <a:t>1</a:t>
            </a:r>
            <a:r>
              <a:rPr lang="en-US" baseline="-25000" dirty="0"/>
              <a:t>/2 </a:t>
            </a:r>
            <a:r>
              <a:rPr lang="en-US" dirty="0" smtClean="0"/>
              <a:t>IAR</a:t>
            </a:r>
          </a:p>
          <a:p>
            <a:endParaRPr lang="en-US" dirty="0" smtClean="0"/>
          </a:p>
          <a:p>
            <a:r>
              <a:rPr lang="en-US" dirty="0" smtClean="0"/>
              <a:t>Decays at 5.292 MeV</a:t>
            </a:r>
          </a:p>
          <a:p>
            <a:r>
              <a:rPr lang="en-US" dirty="0" smtClean="0"/>
              <a:t>≈ E(</a:t>
            </a:r>
            <a:r>
              <a:rPr lang="en-US" dirty="0"/>
              <a:t>4s</a:t>
            </a:r>
            <a:r>
              <a:rPr lang="en-US" baseline="-25000" dirty="0"/>
              <a:t>1/</a:t>
            </a:r>
            <a:r>
              <a:rPr lang="en-US" baseline="-25000" dirty="0" smtClean="0"/>
              <a:t>2</a:t>
            </a:r>
            <a:r>
              <a:rPr lang="en-US" dirty="0" smtClean="0"/>
              <a:t>) – </a:t>
            </a:r>
            <a:r>
              <a:rPr lang="en-US" dirty="0"/>
              <a:t>E(3p</a:t>
            </a:r>
            <a:r>
              <a:rPr lang="en-US" baseline="-25000" dirty="0"/>
              <a:t>1/2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0708" y="3962649"/>
            <a:ext cx="301877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Right: </a:t>
            </a:r>
          </a:p>
          <a:p>
            <a:r>
              <a:rPr lang="en-US" dirty="0" smtClean="0"/>
              <a:t>Resonance at 17.5 MeV</a:t>
            </a:r>
          </a:p>
          <a:p>
            <a:r>
              <a:rPr lang="en-US" dirty="0" smtClean="0"/>
              <a:t>Nearest to 2g</a:t>
            </a:r>
            <a:r>
              <a:rPr lang="en-US" baseline="-25000" dirty="0"/>
              <a:t>7</a:t>
            </a:r>
            <a:r>
              <a:rPr lang="en-US" baseline="-25000" dirty="0" smtClean="0"/>
              <a:t>/2  </a:t>
            </a:r>
            <a:r>
              <a:rPr lang="en-US" dirty="0" smtClean="0"/>
              <a:t>or</a:t>
            </a:r>
            <a:r>
              <a:rPr lang="en-US" baseline="-25000" dirty="0" smtClean="0"/>
              <a:t> </a:t>
            </a:r>
            <a:r>
              <a:rPr lang="en-US" dirty="0" smtClean="0"/>
              <a:t>3d</a:t>
            </a:r>
            <a:r>
              <a:rPr lang="en-US" baseline="-25000" dirty="0" smtClean="0"/>
              <a:t>3/2 </a:t>
            </a:r>
            <a:r>
              <a:rPr lang="en-US" dirty="0" smtClean="0"/>
              <a:t>IAR</a:t>
            </a:r>
          </a:p>
          <a:p>
            <a:endParaRPr lang="en-US" dirty="0" smtClean="0"/>
          </a:p>
          <a:p>
            <a:r>
              <a:rPr lang="en-US" dirty="0" smtClean="0"/>
              <a:t>Decays at 5.948 MeV</a:t>
            </a:r>
          </a:p>
          <a:p>
            <a:r>
              <a:rPr lang="en-US" dirty="0" smtClean="0"/>
              <a:t>≈ E(</a:t>
            </a:r>
            <a:r>
              <a:rPr lang="en-US" dirty="0"/>
              <a:t>2g</a:t>
            </a:r>
            <a:r>
              <a:rPr lang="en-US" baseline="-25000" dirty="0"/>
              <a:t>7/</a:t>
            </a:r>
            <a:r>
              <a:rPr lang="en-US" baseline="-25000" dirty="0" smtClean="0"/>
              <a:t>2</a:t>
            </a:r>
            <a:r>
              <a:rPr lang="en-US" dirty="0" smtClean="0"/>
              <a:t>) – E(3p</a:t>
            </a:r>
            <a:r>
              <a:rPr lang="en-US" baseline="-25000" dirty="0" smtClean="0"/>
              <a:t>1/2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7062" y="1520522"/>
            <a:ext cx="4203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1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(</a:t>
            </a:r>
            <a:r>
              <a:rPr lang="en-US" dirty="0" err="1"/>
              <a:t>p,p′γ</a:t>
            </a:r>
            <a:r>
              <a:rPr lang="en-US" dirty="0" smtClean="0"/>
              <a:t>) reaction to the (4s</a:t>
            </a:r>
            <a:r>
              <a:rPr lang="en-US" baseline="-25000" dirty="0" smtClean="0"/>
              <a:t>1</a:t>
            </a:r>
            <a:r>
              <a:rPr lang="en-US" baseline="-25000" dirty="0"/>
              <a:t>/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(3p</a:t>
            </a:r>
            <a:r>
              <a:rPr lang="en-US" baseline="-25000" dirty="0" smtClean="0"/>
              <a:t>1</a:t>
            </a:r>
            <a:r>
              <a:rPr lang="en-US" baseline="-25000" dirty="0"/>
              <a:t>/2</a:t>
            </a:r>
            <a:r>
              <a:rPr lang="en-US" dirty="0" smtClean="0"/>
              <a:t>)</a:t>
            </a:r>
            <a:r>
              <a:rPr lang="en-US" baseline="30000" dirty="0" smtClean="0"/>
              <a:t>−1 </a:t>
            </a:r>
            <a:r>
              <a:rPr lang="en-US" dirty="0" smtClean="0"/>
              <a:t>particle-hole state can also be modeled as: </a:t>
            </a:r>
          </a:p>
          <a:p>
            <a:pPr marL="633412" indent="-514350">
              <a:buFont typeface="+mj-lt"/>
              <a:buAutoNum type="arabicPeriod"/>
            </a:pP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r>
              <a:rPr lang="en-US" baseline="-25000" dirty="0" smtClean="0"/>
              <a:t>3p1</a:t>
            </a:r>
            <a:r>
              <a:rPr lang="en-US" baseline="-25000" dirty="0"/>
              <a:t>/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p,p</a:t>
            </a:r>
            <a:r>
              <a:rPr lang="en-US" dirty="0" smtClean="0"/>
              <a:t>’)</a:t>
            </a:r>
            <a:r>
              <a:rPr lang="en-US" baseline="30000" dirty="0"/>
              <a:t> 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r>
              <a:rPr lang="en-US" baseline="-25000" dirty="0" smtClean="0"/>
              <a:t>4s1</a:t>
            </a:r>
            <a:r>
              <a:rPr lang="en-US" baseline="-25000" dirty="0"/>
              <a:t>/</a:t>
            </a:r>
            <a:r>
              <a:rPr lang="en-US" baseline="-25000" dirty="0" smtClean="0"/>
              <a:t>2 </a:t>
            </a:r>
            <a:r>
              <a:rPr lang="en-US" dirty="0" smtClean="0"/>
              <a:t>inelastic n* excitation </a:t>
            </a:r>
          </a:p>
          <a:p>
            <a:pPr marL="633412" indent="-514350">
              <a:buFont typeface="+mj-lt"/>
              <a:buAutoNum type="arabicPeriod"/>
            </a:pPr>
            <a:r>
              <a:rPr lang="en-US" baseline="30000" dirty="0"/>
              <a:t>208</a:t>
            </a:r>
            <a:r>
              <a:rPr lang="en-US" dirty="0"/>
              <a:t>Pb</a:t>
            </a:r>
            <a:r>
              <a:rPr lang="en-US" baseline="-25000" dirty="0"/>
              <a:t>3p1/</a:t>
            </a:r>
            <a:r>
              <a:rPr lang="en-US" baseline="-25000" dirty="0" smtClean="0"/>
              <a:t>2</a:t>
            </a:r>
            <a:r>
              <a:rPr lang="en-US" dirty="0" smtClean="0"/>
              <a:t>+p → d+</a:t>
            </a:r>
            <a:r>
              <a:rPr lang="en-US" baseline="30000" dirty="0" smtClean="0"/>
              <a:t>207</a:t>
            </a:r>
            <a:r>
              <a:rPr lang="en-US" dirty="0" smtClean="0"/>
              <a:t>Pb </a:t>
            </a:r>
            <a:r>
              <a:rPr lang="en-US" baseline="-25000" dirty="0" smtClean="0"/>
              <a:t>1/2-  </a:t>
            </a:r>
            <a:r>
              <a:rPr lang="en-US" dirty="0" smtClean="0"/>
              <a:t>→ p’</a:t>
            </a:r>
            <a:r>
              <a:rPr lang="en-US" dirty="0"/>
              <a:t>+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r>
              <a:rPr lang="en-US" baseline="-25000" dirty="0" smtClean="0"/>
              <a:t>4s1</a:t>
            </a:r>
            <a:r>
              <a:rPr lang="en-US" baseline="-25000" dirty="0"/>
              <a:t>/2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two-step transfer reaction via a deuteron</a:t>
            </a:r>
            <a:endParaRPr lang="en-US" dirty="0"/>
          </a:p>
          <a:p>
            <a:r>
              <a:rPr lang="en-US" dirty="0" smtClean="0"/>
              <a:t>These are easily modeled in F</a:t>
            </a:r>
            <a:r>
              <a:rPr lang="en-US" sz="2000" dirty="0" smtClean="0"/>
              <a:t>RESCO</a:t>
            </a:r>
          </a:p>
          <a:p>
            <a:r>
              <a:rPr lang="en-US" dirty="0" smtClean="0"/>
              <a:t>Form a non-resonant background to IAR decay</a:t>
            </a:r>
          </a:p>
          <a:p>
            <a:r>
              <a:rPr lang="en-US" dirty="0" smtClean="0"/>
              <a:t>Note: amplitudes interfere coherently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contributions to </a:t>
            </a:r>
            <a:r>
              <a:rPr lang="en-US" dirty="0"/>
              <a:t>(</a:t>
            </a:r>
            <a:r>
              <a:rPr lang="en-US" dirty="0" err="1"/>
              <a:t>p,p′γ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6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Fresco expands in two-body partitions. Here, 4:</a:t>
            </a:r>
          </a:p>
          <a:p>
            <a:pPr marL="633412" indent="-514350">
              <a:buFont typeface="+mj-lt"/>
              <a:buAutoNum type="arabicPeriod"/>
            </a:pPr>
            <a:r>
              <a:rPr lang="en-US" dirty="0" smtClean="0"/>
              <a:t>p + 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r>
              <a:rPr lang="en-US" baseline="-25000" dirty="0" smtClean="0"/>
              <a:t>gs   </a:t>
            </a:r>
            <a:r>
              <a:rPr lang="en-US" sz="2000" dirty="0" err="1" smtClean="0"/>
              <a:t>KE</a:t>
            </a:r>
            <a:r>
              <a:rPr lang="en-US" sz="2000" baseline="-25000" dirty="0" err="1"/>
              <a:t>p</a:t>
            </a:r>
            <a:r>
              <a:rPr lang="en-US" sz="2000" dirty="0" smtClean="0"/>
              <a:t>=17 MeV  </a:t>
            </a:r>
            <a:r>
              <a:rPr lang="en-US" dirty="0" smtClean="0"/>
              <a:t>n in 3p</a:t>
            </a:r>
            <a:r>
              <a:rPr lang="en-US" baseline="-25000" dirty="0" smtClean="0"/>
              <a:t>1</a:t>
            </a:r>
            <a:r>
              <a:rPr lang="en-US" baseline="-25000" dirty="0"/>
              <a:t>/</a:t>
            </a:r>
            <a:r>
              <a:rPr lang="en-US" baseline="-25000" dirty="0" smtClean="0"/>
              <a:t>2 </a:t>
            </a:r>
            <a:r>
              <a:rPr lang="en-US" dirty="0" smtClean="0"/>
              <a:t>in </a:t>
            </a:r>
            <a:r>
              <a:rPr lang="en-US" baseline="30000" dirty="0"/>
              <a:t>208</a:t>
            </a:r>
            <a:r>
              <a:rPr lang="en-US" dirty="0"/>
              <a:t>Pb</a:t>
            </a:r>
            <a:r>
              <a:rPr lang="en-US" baseline="-25000" dirty="0"/>
              <a:t>gs</a:t>
            </a:r>
            <a:endParaRPr lang="en-US" baseline="-25000" dirty="0" smtClean="0"/>
          </a:p>
          <a:p>
            <a:pPr marL="633412" indent="-514350">
              <a:buFont typeface="+mj-lt"/>
              <a:buAutoNum type="arabicPeriod"/>
            </a:pPr>
            <a:r>
              <a:rPr lang="en-US" dirty="0" smtClean="0"/>
              <a:t>p’ + 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r>
              <a:rPr lang="en-US" baseline="-25000" dirty="0" smtClean="0"/>
              <a:t>ph  </a:t>
            </a:r>
            <a:r>
              <a:rPr lang="en-US" sz="2000" dirty="0" err="1" smtClean="0"/>
              <a:t>KE</a:t>
            </a:r>
            <a:r>
              <a:rPr lang="en-US" sz="2000" baseline="-25000" dirty="0" err="1"/>
              <a:t>p</a:t>
            </a:r>
            <a:r>
              <a:rPr lang="en-US" sz="2000" dirty="0" smtClean="0"/>
              <a:t>=12 MeV  </a:t>
            </a:r>
            <a:r>
              <a:rPr lang="en-US" dirty="0" smtClean="0"/>
              <a:t>n in 4s</a:t>
            </a:r>
            <a:r>
              <a:rPr lang="en-US" baseline="-25000" dirty="0" smtClean="0"/>
              <a:t>1</a:t>
            </a:r>
            <a:r>
              <a:rPr lang="en-US" baseline="-25000" dirty="0"/>
              <a:t>/</a:t>
            </a:r>
            <a:r>
              <a:rPr lang="en-US" baseline="-25000" dirty="0" smtClean="0"/>
              <a:t>2 </a:t>
            </a:r>
            <a:r>
              <a:rPr lang="en-US" dirty="0" smtClean="0"/>
              <a:t>on </a:t>
            </a:r>
            <a:r>
              <a:rPr lang="en-US" baseline="30000" dirty="0" smtClean="0"/>
              <a:t>207</a:t>
            </a:r>
            <a:r>
              <a:rPr lang="en-US" dirty="0" smtClean="0"/>
              <a:t>Pb</a:t>
            </a:r>
            <a:endParaRPr lang="en-US" baseline="-25000" dirty="0" smtClean="0"/>
          </a:p>
          <a:p>
            <a:pPr marL="633412" indent="-514350">
              <a:buFont typeface="+mj-lt"/>
              <a:buAutoNum type="arabicPeriod"/>
            </a:pPr>
            <a:r>
              <a:rPr lang="en-US" dirty="0" smtClean="0"/>
              <a:t>n + </a:t>
            </a:r>
            <a:r>
              <a:rPr lang="en-US" baseline="30000" dirty="0" smtClean="0"/>
              <a:t>208</a:t>
            </a:r>
            <a:r>
              <a:rPr lang="en-US" dirty="0" smtClean="0"/>
              <a:t>Bi      </a:t>
            </a:r>
            <a:r>
              <a:rPr lang="en-US" sz="2000" dirty="0" err="1" smtClean="0"/>
              <a:t>KE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=−2 MeV  </a:t>
            </a:r>
            <a:r>
              <a:rPr lang="en-US" dirty="0"/>
              <a:t>n in 4s</a:t>
            </a:r>
            <a:r>
              <a:rPr lang="en-US" baseline="-25000" dirty="0"/>
              <a:t>1/2 </a:t>
            </a:r>
            <a:r>
              <a:rPr lang="en-US" dirty="0" smtClean="0"/>
              <a:t>as projectile</a:t>
            </a:r>
            <a:endParaRPr lang="en-US" baseline="-25000" dirty="0"/>
          </a:p>
          <a:p>
            <a:pPr marL="633412" indent="-514350">
              <a:buFont typeface="+mj-lt"/>
              <a:buAutoNum type="arabicPeriod"/>
            </a:pPr>
            <a:r>
              <a:rPr lang="en-US" dirty="0" smtClean="0"/>
              <a:t>d + </a:t>
            </a:r>
            <a:r>
              <a:rPr lang="en-US" baseline="30000" dirty="0" smtClean="0"/>
              <a:t>207</a:t>
            </a:r>
            <a:r>
              <a:rPr lang="en-US" dirty="0" smtClean="0"/>
              <a:t>Pb     </a:t>
            </a:r>
            <a:r>
              <a:rPr lang="en-US" sz="2000" dirty="0" err="1" smtClean="0"/>
              <a:t>KE</a:t>
            </a:r>
            <a:r>
              <a:rPr lang="en-US" sz="2000" baseline="-25000" dirty="0" err="1" smtClean="0"/>
              <a:t>d</a:t>
            </a:r>
            <a:r>
              <a:rPr lang="en-US" sz="2000" dirty="0" smtClean="0"/>
              <a:t>=12 MeV  </a:t>
            </a:r>
            <a:r>
              <a:rPr lang="en-US" dirty="0" smtClean="0"/>
              <a:t>n in deuteron</a:t>
            </a:r>
          </a:p>
          <a:p>
            <a:r>
              <a:rPr lang="en-US" dirty="0" smtClean="0"/>
              <a:t>See the partitions 2. and 3. are NOT orthogonal!</a:t>
            </a:r>
          </a:p>
          <a:p>
            <a:r>
              <a:rPr lang="en-US" dirty="0" smtClean="0"/>
              <a:t>Defined new overlap form in F</a:t>
            </a:r>
            <a:r>
              <a:rPr lang="en-US" sz="2400" dirty="0" smtClean="0"/>
              <a:t>RESCO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such non-orthogonal bases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Coupled channels treatment of charge-exchange </a:t>
            </a:r>
            <a:r>
              <a:rPr lang="en-US" dirty="0"/>
              <a:t>(</a:t>
            </a:r>
            <a:r>
              <a:rPr lang="en-US" dirty="0" err="1"/>
              <a:t>p,p′γ</a:t>
            </a:r>
            <a:r>
              <a:rPr lang="en-US" dirty="0"/>
              <a:t>)</a:t>
            </a:r>
            <a:r>
              <a:rPr lang="en-US" dirty="0" smtClean="0"/>
              <a:t> in F</a:t>
            </a:r>
            <a:r>
              <a:rPr lang="en-US" sz="2800" dirty="0" smtClean="0"/>
              <a:t>RESCO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77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 Backgroun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o Background Colo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27793</TotalTime>
  <Words>878</Words>
  <Application>Microsoft Macintosh PowerPoint</Application>
  <PresentationFormat>On-screen Show (4:3)</PresentationFormat>
  <Paragraphs>105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Standard Background</vt:lpstr>
      <vt:lpstr>1_No Background Color</vt:lpstr>
      <vt:lpstr>Isobaric Analog Resonances</vt:lpstr>
      <vt:lpstr>Isospin Dependence of the  nucleon-nucleus Optical Potential</vt:lpstr>
      <vt:lpstr>Lane Equations for (p,n) reactions</vt:lpstr>
      <vt:lpstr>Isobaric Analog RESONANCES</vt:lpstr>
      <vt:lpstr>Isobaric Analog RESONANCES (2)</vt:lpstr>
      <vt:lpstr>Measuring IARs: (p,p′γ) </vt:lpstr>
      <vt:lpstr>Measured IAR (p,p′γ) coincidences</vt:lpstr>
      <vt:lpstr>Other contributions to (p,p′γ) </vt:lpstr>
      <vt:lpstr>Coupled channels treatment of charge-exchange (p,p′γ) in FRESCO</vt:lpstr>
      <vt:lpstr>Calculated (p,p′γ) to  (4s1/2) (3p1/2)−1 inelastic state in 208Pb* </vt:lpstr>
      <vt:lpstr>Unresolved issues</vt:lpstr>
      <vt:lpstr>Conclusions</vt:lpstr>
      <vt:lpstr>PowerPoint Presentation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LLNL Template</dc:title>
  <dc:creator>TID</dc:creator>
  <cp:lastModifiedBy>Ian Thompson</cp:lastModifiedBy>
  <cp:revision>990</cp:revision>
  <cp:lastPrinted>2012-06-20T23:43:28Z</cp:lastPrinted>
  <dcterms:created xsi:type="dcterms:W3CDTF">2010-07-01T20:56:41Z</dcterms:created>
  <dcterms:modified xsi:type="dcterms:W3CDTF">2012-06-21T21:46:28Z</dcterms:modified>
</cp:coreProperties>
</file>