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30" r:id="rId2"/>
    <p:sldId id="947" r:id="rId3"/>
    <p:sldId id="931" r:id="rId4"/>
    <p:sldId id="873" r:id="rId5"/>
    <p:sldId id="948" r:id="rId6"/>
    <p:sldId id="897" r:id="rId7"/>
    <p:sldId id="938" r:id="rId8"/>
    <p:sldId id="952" r:id="rId9"/>
    <p:sldId id="940" r:id="rId10"/>
    <p:sldId id="671" r:id="rId11"/>
    <p:sldId id="927" r:id="rId12"/>
    <p:sldId id="953" r:id="rId13"/>
    <p:sldId id="950" r:id="rId14"/>
    <p:sldId id="949" r:id="rId15"/>
    <p:sldId id="942" r:id="rId16"/>
    <p:sldId id="935" r:id="rId17"/>
    <p:sldId id="936" r:id="rId18"/>
    <p:sldId id="937" r:id="rId19"/>
    <p:sldId id="946" r:id="rId20"/>
    <p:sldId id="854" r:id="rId21"/>
    <p:sldId id="951" r:id="rId22"/>
    <p:sldId id="850" r:id="rId23"/>
    <p:sldId id="941" r:id="rId24"/>
    <p:sldId id="945" r:id="rId25"/>
    <p:sldId id="943" r:id="rId26"/>
    <p:sldId id="944" r:id="rId27"/>
  </p:sldIdLst>
  <p:sldSz cx="9902825" cy="6858000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66FFFF"/>
    <a:srgbClr val="FF9999"/>
    <a:srgbClr val="FF9900"/>
    <a:srgbClr val="B2B2B2"/>
    <a:srgbClr val="00CCFF"/>
    <a:srgbClr val="3B7555"/>
    <a:srgbClr val="FF3300"/>
    <a:srgbClr val="33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8575" autoAdjust="0"/>
  </p:normalViewPr>
  <p:slideViewPr>
    <p:cSldViewPr>
      <p:cViewPr>
        <p:scale>
          <a:sx n="93" d="100"/>
          <a:sy n="93" d="100"/>
        </p:scale>
        <p:origin x="-684" y="-66"/>
      </p:cViewPr>
      <p:guideLst>
        <p:guide orient="horz"/>
        <p:guide orient="horz" pos="3024"/>
        <p:guide pos="6095"/>
        <p:guide pos="6237"/>
        <p:guide pos="288"/>
        <p:guide pos="95"/>
        <p:guide pos="47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2.xml"/><Relationship Id="rId3" Type="http://schemas.openxmlformats.org/officeDocument/2006/relationships/slide" Target="slides/slide3.xml"/><Relationship Id="rId7" Type="http://schemas.openxmlformats.org/officeDocument/2006/relationships/slide" Target="slides/slide15.xml"/><Relationship Id="rId12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20.xml"/><Relationship Id="rId5" Type="http://schemas.openxmlformats.org/officeDocument/2006/relationships/slide" Target="slides/slide5.xml"/><Relationship Id="rId15" Type="http://schemas.openxmlformats.org/officeDocument/2006/relationships/slide" Target="slides/slide25.xml"/><Relationship Id="rId10" Type="http://schemas.openxmlformats.org/officeDocument/2006/relationships/slide" Target="slides/slide18.xml"/><Relationship Id="rId4" Type="http://schemas.openxmlformats.org/officeDocument/2006/relationships/slide" Target="slides/slide4.xml"/><Relationship Id="rId9" Type="http://schemas.openxmlformats.org/officeDocument/2006/relationships/slide" Target="slides/slide17.xml"/><Relationship Id="rId14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502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502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3A7F4344-7E09-4DA2-8C29-5E72CA79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720725"/>
            <a:ext cx="51974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63" y="4560570"/>
            <a:ext cx="5360276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fld id="{80A04CF7-1A8E-417A-AE60-195BA74A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EF5-6475-4C57-94E6-C70EE843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031C-5A4D-4AB7-9473-5132BFFC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6438" y="609600"/>
            <a:ext cx="210343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108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EA76-CD5B-4496-886A-68547C59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F747-8520-4321-B159-88DFAD5A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DB3D-AB09-4D12-8FD2-4DAF57AF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2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981200"/>
            <a:ext cx="4132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3311-207C-4BC3-9FD4-571A7B97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831B-D74B-401D-90AA-AD1653FB9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5657-3026-41B6-A010-8F9633C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F2DF-6373-4DA9-92BB-BBB33A51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FEC0-09A8-4600-83A3-3E35DB52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EC77-B7C3-463D-8E76-45462AFE1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16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16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D42D8365-F4A1-40F1-B095-E63C70CA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87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HITES, June 2012</a:t>
            </a: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914399" y="2057400"/>
            <a:ext cx="8075613" cy="1828800"/>
          </a:xfrm>
        </p:spPr>
        <p:txBody>
          <a:bodyPr/>
          <a:lstStyle/>
          <a:p>
            <a:r>
              <a:rPr lang="en-US" sz="3200" u="none" dirty="0" smtClean="0">
                <a:latin typeface="Tahoma" pitchFamily="34" charset="0"/>
                <a:cs typeface="Tahoma" pitchFamily="34" charset="0"/>
              </a:rPr>
              <a:t>Status of reaction theory </a:t>
            </a:r>
            <a:br>
              <a:rPr lang="en-US" sz="3200" u="none" dirty="0" smtClean="0">
                <a:latin typeface="Tahoma" pitchFamily="34" charset="0"/>
                <a:cs typeface="Tahoma" pitchFamily="34" charset="0"/>
              </a:rPr>
            </a:br>
            <a:r>
              <a:rPr lang="en-US" sz="3200" u="none" dirty="0" smtClean="0">
                <a:latin typeface="Tahoma" pitchFamily="34" charset="0"/>
                <a:cs typeface="Tahoma" pitchFamily="34" charset="0"/>
              </a:rPr>
              <a:t>for studying rare isotopes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4812" y="3664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3B7555"/>
                </a:solidFill>
                <a:latin typeface="Tahoma" pitchFamily="34" charset="0"/>
                <a:cs typeface="Tahoma" pitchFamily="34" charset="0"/>
              </a:rPr>
              <a:t>Filomena Nunes</a:t>
            </a:r>
          </a:p>
          <a:p>
            <a:r>
              <a:rPr lang="en-US" sz="2400" b="0" dirty="0" smtClean="0">
                <a:solidFill>
                  <a:srgbClr val="3B7555"/>
                </a:solidFill>
                <a:latin typeface="Tahoma" pitchFamily="34" charset="0"/>
                <a:cs typeface="Tahoma" pitchFamily="34" charset="0"/>
              </a:rPr>
              <a:t>Michigan State University</a:t>
            </a:r>
          </a:p>
        </p:txBody>
      </p:sp>
      <p:pic>
        <p:nvPicPr>
          <p:cNvPr id="7" name="Picture 6" descr="jerr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487" y="4867275"/>
            <a:ext cx="1381125" cy="13811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elastic scattering: comparing CDCC with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143000"/>
            <a:ext cx="294668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212" y="1143000"/>
            <a:ext cx="288129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612" y="2438400"/>
            <a:ext cx="308873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74812" y="838200"/>
            <a:ext cx="984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d+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</a:t>
            </a:r>
            <a:endParaRPr lang="en-US" b="0" dirty="0"/>
          </a:p>
        </p:txBody>
      </p:sp>
      <p:sp>
        <p:nvSpPr>
          <p:cNvPr id="12" name="Rectangle 11"/>
          <p:cNvSpPr/>
          <p:nvPr/>
        </p:nvSpPr>
        <p:spPr>
          <a:xfrm>
            <a:off x="1141412" y="45720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71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408176" y="838200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d+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12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398686" y="2057400"/>
            <a:ext cx="986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d+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48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Ca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>
          <a:xfrm>
            <a:off x="3960812" y="35052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2612" y="38862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0812" y="21336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12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1412" y="21336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21.4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5212" y="33528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40.9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breakup: comparing CDCC with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801029"/>
            <a:ext cx="8915401" cy="5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012" y="1143000"/>
            <a:ext cx="2667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9812" y="1219200"/>
            <a:ext cx="2667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breakup: comparing CDCC with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801029"/>
            <a:ext cx="8915401" cy="5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differences  between three-body methods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731" y="838200"/>
            <a:ext cx="394909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54"/>
          <p:cNvSpPr>
            <a:spLocks noChangeArrowheads="1"/>
          </p:cNvSpPr>
          <p:nvPr/>
        </p:nvSpPr>
        <p:spPr bwMode="auto">
          <a:xfrm>
            <a:off x="6271789" y="2630488"/>
            <a:ext cx="527291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buFont typeface="Monotype Sorts"/>
              <a:buNone/>
            </a:pPr>
            <a:r>
              <a:rPr lang="en-US" sz="1800" b="0" dirty="0">
                <a:latin typeface="Tahoma" pitchFamily="34" charset="0"/>
              </a:rPr>
              <a:t>3 </a:t>
            </a:r>
            <a:r>
              <a:rPr lang="en-US" sz="1800" b="0" dirty="0" err="1">
                <a:latin typeface="Tahoma" pitchFamily="34" charset="0"/>
              </a:rPr>
              <a:t>jacobi</a:t>
            </a:r>
            <a:r>
              <a:rPr lang="en-US" sz="1800" b="0" dirty="0">
                <a:latin typeface="Tahoma" pitchFamily="34" charset="0"/>
              </a:rPr>
              <a:t> coordinate sets</a:t>
            </a:r>
            <a:endParaRPr lang="en-US" sz="1800" b="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330095" y="914401"/>
            <a:ext cx="57766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err="1" smtClean="0">
                <a:latin typeface="Tahoma" pitchFamily="34" charset="0"/>
              </a:rPr>
              <a:t>Faddeev</a:t>
            </a:r>
            <a:r>
              <a:rPr lang="en-US" b="0" dirty="0" smtClean="0">
                <a:latin typeface="Tahoma" pitchFamily="34" charset="0"/>
              </a:rPr>
              <a:t> AGS: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all three Jacobi components are included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elastic, breakup and rearrangement 			channels are fully coupled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141" y="24384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Deltuva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Fonseca, Phys. Rev. C79, 014606 (2009).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7649" y="4495800"/>
            <a:ext cx="63732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ADWA: 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latin typeface="Tahoma" pitchFamily="34" charset="0"/>
              </a:rPr>
              <a:t> </a:t>
            </a: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only one Jacobi component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adiabatic approximation for breakup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only applicable to obtain transfer cross sections</a:t>
            </a:r>
            <a:endParaRPr lang="en-US" sz="2000" b="0" dirty="0" smtClean="0">
              <a:solidFill>
                <a:srgbClr val="6600CC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runs on desktop – practical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0770" y="3124200"/>
            <a:ext cx="63732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CDCC: 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</a:t>
            </a: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only one Jacobi component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  <a:p>
            <a:endParaRPr lang="en-US" sz="2000" dirty="0" smtClean="0"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3612" y="6321623"/>
            <a:ext cx="2576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Johnson and Tandy NP (1974)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4212" y="41148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Austern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Kamimura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Rawistcher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Yahiro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etc,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Prog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Theo. Phys (1986)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transfer (</a:t>
            </a:r>
            <a:r>
              <a:rPr lang="en-US" sz="2800" dirty="0" err="1" smtClean="0">
                <a:latin typeface="Tahoma" pitchFamily="34" charset="0"/>
              </a:rPr>
              <a:t>d,p</a:t>
            </a:r>
            <a:r>
              <a:rPr lang="en-US" sz="2800" dirty="0" smtClean="0">
                <a:latin typeface="Tahoma" pitchFamily="34" charset="0"/>
              </a:rPr>
              <a:t>): comparing ADWA, CDCC &amp;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143000"/>
            <a:ext cx="336351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8812" y="1143000"/>
            <a:ext cx="3354981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6211" y="3733800"/>
            <a:ext cx="3316614" cy="26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0412" y="838200"/>
            <a:ext cx="23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11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g.s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.)</a:t>
            </a:r>
            <a:endParaRPr lang="en-US" b="0" dirty="0"/>
          </a:p>
        </p:txBody>
      </p:sp>
      <p:sp>
        <p:nvSpPr>
          <p:cNvPr id="12" name="Rectangle 11"/>
          <p:cNvSpPr/>
          <p:nvPr/>
        </p:nvSpPr>
        <p:spPr>
          <a:xfrm>
            <a:off x="1751012" y="48006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71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079655" y="838200"/>
            <a:ext cx="209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12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12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g.s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.)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239350" y="3352800"/>
            <a:ext cx="2360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48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Ca(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48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Ca(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g.s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.)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>
          <a:xfrm>
            <a:off x="5180012" y="31242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0412" y="38100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0012" y="13716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12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7212" y="25146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21.4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7212" y="31242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40.9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84, 034607(2011), 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transfer: comparing ADWA, CDCC &amp;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Faddeev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2" y="1600200"/>
            <a:ext cx="6858001" cy="40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error bar on extracted structure from theory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838200"/>
            <a:ext cx="3505200" cy="32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36612" y="41910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[Jenny Lee et al, PRL 2009]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1186" y="4572000"/>
            <a:ext cx="2550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[Gade et al, PRL 93, 042501] 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618" y="4419600"/>
            <a:ext cx="5849620" cy="22290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data for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Ar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isotopes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20478" y="1295400"/>
            <a:ext cx="4691070" cy="21475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finite range adiabatic methods are used to obtained spectroscopic factors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Faddeev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calculations are used to determined error in reaction theory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290810" y="6397823"/>
            <a:ext cx="3680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[FN, Deltuva, Hong, PRC83, 034610 (2011)]</a:t>
            </a:r>
            <a:endParaRPr lang="en-US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612" y="762000"/>
            <a:ext cx="21434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012" y="3505200"/>
            <a:ext cx="4252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813" y="762000"/>
            <a:ext cx="2209799" cy="56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versus knockout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838200"/>
            <a:ext cx="3505200" cy="32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36612" y="41910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[Jenny Lee et al, PRL 2009]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484" y="4572000"/>
            <a:ext cx="3472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[Gade et al, Phys. Rev.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Lett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93, 042501] 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273" y="1514475"/>
            <a:ext cx="497796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59739" y="6550223"/>
            <a:ext cx="3543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[FN, Deltuva, Hong, PRC83, 034610 2011]</a:t>
            </a:r>
            <a:endParaRPr lang="en-US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Conclusions CDCC/ADWA versus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Faddeev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9413" y="3778984"/>
            <a:ext cx="8763000" cy="163121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Transfer with ADWA or CDCC (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d,p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good agreement around 10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MeV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/u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agreement for ADWA best for l=0 final states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deteriorates with increasing beam energy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ambiguities in optical potentials have larger impact at higher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412" y="1371600"/>
            <a:ext cx="8763000" cy="132343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Breakup with CDCC (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d,pn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good agreement at E&gt;20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MeV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/u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poor convergence at lower energies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CDCC does not describe some configurations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what are we after?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295400"/>
            <a:ext cx="65516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Unified description of nuclei and their reactions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03914" y="3733800"/>
            <a:ext cx="3771899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Effective NN force?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Limits of stability?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Shell evolution?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Deformation?</a:t>
            </a:r>
          </a:p>
          <a:p>
            <a:pPr algn="l"/>
            <a:r>
              <a:rPr lang="en-US" sz="2400" b="0" dirty="0" err="1" smtClean="0">
                <a:latin typeface="Tahoma" pitchFamily="34" charset="0"/>
                <a:cs typeface="Tahoma" pitchFamily="34" charset="0"/>
              </a:rPr>
              <a:t>Clusterization</a:t>
            </a:r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Decay modes?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…</a:t>
            </a:r>
          </a:p>
        </p:txBody>
      </p:sp>
      <p:pic>
        <p:nvPicPr>
          <p:cNvPr id="12" name="Picture 11" descr="nucleus_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61" y="2971800"/>
            <a:ext cx="3139151" cy="226161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6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38200" dist="50800" dir="582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35231" y="2895600"/>
            <a:ext cx="468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Why is matter stable?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thankyou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!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12" y="1981200"/>
            <a:ext cx="4552849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b="0" dirty="0" smtClean="0">
                <a:latin typeface="Tahoma" pitchFamily="34" charset="0"/>
              </a:rPr>
              <a:t>collaborators: 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June Hong(MSU),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Arnas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Deltuva (Lisbon),</a:t>
            </a: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TORUS collaboration: Charlotte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Elster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(Ohio), </a:t>
            </a:r>
          </a:p>
          <a:p>
            <a:pPr algn="l"/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Akram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Mukhamedzhanov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(Texas A&amp;M),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Ian Thompson (LLNL),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Jutta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Escher (LLNL)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and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Goran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Arbanas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(ORNL)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Antonio Fonseca (Lisbon), 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Ron Johnson and Jeff </a:t>
            </a:r>
            <a:r>
              <a:rPr lang="en-US" sz="1600" b="0" dirty="0" err="1" smtClean="0">
                <a:latin typeface="Tahoma" pitchFamily="34" charset="0"/>
              </a:rPr>
              <a:t>Tostevin</a:t>
            </a:r>
            <a:r>
              <a:rPr lang="en-US" sz="1600" b="0" dirty="0" smtClean="0">
                <a:latin typeface="Tahoma" pitchFamily="34" charset="0"/>
              </a:rPr>
              <a:t> (Surrey),</a:t>
            </a:r>
          </a:p>
          <a:p>
            <a:pPr algn="l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540183" y="6400800"/>
            <a:ext cx="6319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This work was supported by DOE-NT, NNSA and NSF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612" y="1143000"/>
            <a:ext cx="53781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0" dirty="0" smtClean="0">
                <a:latin typeface="Tahoma" pitchFamily="34" charset="0"/>
              </a:rPr>
              <a:t>our group at MSU: Ngoc Nguyen, Muslema Pervin, </a:t>
            </a:r>
          </a:p>
          <a:p>
            <a:pPr algn="l"/>
            <a:r>
              <a:rPr lang="en-US" sz="1800" b="0" dirty="0" smtClean="0">
                <a:latin typeface="Tahoma" pitchFamily="34" charset="0"/>
              </a:rPr>
              <a:t>Luke Titus,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Neelam Upadhyay</a:t>
            </a:r>
          </a:p>
          <a:p>
            <a:pPr algn="l"/>
            <a:r>
              <a:rPr lang="en-US" b="0" dirty="0" smtClean="0">
                <a:latin typeface="Tahoma" pitchFamily="34" charset="0"/>
              </a:rPr>
              <a:t>	</a:t>
            </a:r>
            <a:endParaRPr lang="en-US" dirty="0"/>
          </a:p>
        </p:txBody>
      </p:sp>
      <p:pic>
        <p:nvPicPr>
          <p:cNvPr id="14" name="Picture 13" descr="Picture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579108" y="1143000"/>
            <a:ext cx="3060596" cy="2286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0" y="4570274"/>
            <a:ext cx="73898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Happy birthday, </a:t>
            </a:r>
          </a:p>
          <a:p>
            <a:pPr algn="ctr"/>
            <a:r>
              <a:rPr lang="en-US" sz="4400" b="1" cap="none" spc="0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Jerry!</a:t>
            </a:r>
            <a:endParaRPr lang="en-US" sz="4400" b="1" cap="none" spc="0" dirty="0">
              <a:ln w="1905"/>
              <a:solidFill>
                <a:srgbClr val="00CC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  <p:pic>
        <p:nvPicPr>
          <p:cNvPr id="16" name="Picture 15" descr="tom-jer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191000"/>
            <a:ext cx="2673096" cy="21520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thankyou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!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90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reaction methods: CDCC versus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Faddeev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formalism</a:t>
            </a:r>
            <a:endParaRPr lang="en-US" sz="2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9076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59077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</p:spPr>
      </p:pic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165047" y="3427412"/>
            <a:ext cx="9737778" cy="2211388"/>
            <a:chOff x="96" y="1392"/>
            <a:chExt cx="5664" cy="1393"/>
          </a:xfrm>
        </p:grpSpPr>
        <p:sp>
          <p:nvSpPr>
            <p:cNvPr id="259078" name="Rectangle 1030"/>
            <p:cNvSpPr>
              <a:spLocks noChangeArrowheads="1"/>
            </p:cNvSpPr>
            <p:nvPr/>
          </p:nvSpPr>
          <p:spPr bwMode="auto">
            <a:xfrm>
              <a:off x="196" y="1392"/>
              <a:ext cx="141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buFont typeface="Monotype Sorts" pitchFamily="96" charset="2"/>
                <a:buNone/>
              </a:pPr>
              <a:r>
                <a:rPr lang="en-US" sz="1800" b="1">
                  <a:solidFill>
                    <a:schemeClr val="accent2"/>
                  </a:solidFill>
                  <a:latin typeface="Tahoma" pitchFamily="34" charset="0"/>
                </a:rPr>
                <a:t>Faddeev Formalism</a:t>
              </a:r>
            </a:p>
          </p:txBody>
        </p:sp>
        <p:pic>
          <p:nvPicPr>
            <p:cNvPr id="259079" name="Picture 1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488"/>
              <a:ext cx="2312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0" name="Picture 10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1680"/>
              <a:ext cx="3081" cy="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3135895" y="1084262"/>
            <a:ext cx="5721632" cy="1506538"/>
            <a:chOff x="1824" y="480"/>
            <a:chExt cx="3328" cy="949"/>
          </a:xfrm>
        </p:grpSpPr>
        <p:pic>
          <p:nvPicPr>
            <p:cNvPr id="259081" name="Picture 10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864"/>
              <a:ext cx="2272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59082" name="Rectangle 1034"/>
            <p:cNvSpPr>
              <a:spLocks noChangeArrowheads="1"/>
            </p:cNvSpPr>
            <p:nvPr/>
          </p:nvSpPr>
          <p:spPr bwMode="auto">
            <a:xfrm>
              <a:off x="3165" y="624"/>
              <a:ext cx="122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buFont typeface="Monotype Sorts" pitchFamily="96" charset="2"/>
                <a:buNone/>
              </a:pPr>
              <a:r>
                <a:rPr lang="en-US" sz="1800" b="1" dirty="0">
                  <a:solidFill>
                    <a:schemeClr val="accent2"/>
                  </a:solidFill>
                  <a:latin typeface="Tahoma" pitchFamily="34" charset="0"/>
                </a:rPr>
                <a:t>CDCC Formalism</a:t>
              </a:r>
            </a:p>
          </p:txBody>
        </p:sp>
        <p:pic>
          <p:nvPicPr>
            <p:cNvPr id="259084" name="Picture 10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480"/>
              <a:ext cx="789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CDCC model space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960812" cy="28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7012" y="914400"/>
            <a:ext cx="400864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012" y="3581400"/>
            <a:ext cx="3382692" cy="27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Faddeev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calculations: details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212" y="1676400"/>
            <a:ext cx="7372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Sensitivity to interactions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" y="2514600"/>
            <a:ext cx="4038600" cy="37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2" y="2286000"/>
            <a:ext cx="4191000" cy="410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6612" y="1143000"/>
            <a:ext cx="683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At low energies, L dependence of NN interaction important</a:t>
            </a:r>
          </a:p>
          <a:p>
            <a:pPr algn="l"/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At high energies, spin-orbit in optical potential important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Facility for rare isotope beams FRIB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frib-lay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2212" y="1219200"/>
            <a:ext cx="4712246" cy="4267200"/>
          </a:xfrm>
          <a:prstGeom prst="rect">
            <a:avLst/>
          </a:prstGeom>
        </p:spPr>
      </p:pic>
      <p:pic>
        <p:nvPicPr>
          <p:cNvPr id="7270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90600"/>
            <a:ext cx="1685924" cy="18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2743200"/>
            <a:ext cx="1694794" cy="14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" y="4191000"/>
            <a:ext cx="16734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nucleosynthesis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in the nuclear chart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har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236" y="785813"/>
            <a:ext cx="8252354" cy="52863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what are we after?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295400"/>
            <a:ext cx="65516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Unified description of nuclei and their reactions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11" descr="nucleus_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61" y="2971800"/>
            <a:ext cx="3139151" cy="226161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6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38200" dist="50800" dir="582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35231" y="2895600"/>
            <a:ext cx="468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Why is matter stable?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037012" y="4114800"/>
            <a:ext cx="5514650" cy="101566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Reaction probes</a:t>
            </a:r>
          </a:p>
          <a:p>
            <a:pPr algn="r"/>
            <a:r>
              <a:rPr lang="en-US" sz="28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need reliable reaction theory!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3198812" y="19050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reducing the many body to a few body problem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14054" y="3200400"/>
            <a:ext cx="68615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isolating the important degrees of freedom in a reaction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keeping track of all relevant channels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connecting back to the many-body problem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4812" y="5029200"/>
            <a:ext cx="71327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effective nucleon-nucleus interactions (or nucleus-nucleus)</a:t>
            </a:r>
          </a:p>
          <a:p>
            <a:pPr algn="l"/>
            <a:r>
              <a:rPr lang="en-US" b="0" dirty="0" smtClean="0">
                <a:latin typeface="Tahoma" pitchFamily="34" charset="0"/>
              </a:rPr>
              <a:t>	(energy dependence/non-local?)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many body input (often not available)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reliable solution of the few-body problem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7161213" y="1828800"/>
            <a:ext cx="15240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115156" y="1295400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8075612" y="1770062"/>
            <a:ext cx="1066801" cy="1049338"/>
          </a:xfrm>
          <a:prstGeom prst="ellipse">
            <a:avLst/>
          </a:prstGeom>
          <a:solidFill>
            <a:srgbClr val="7030A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6780212" y="198755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6932613" y="1447800"/>
            <a:ext cx="381000" cy="685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1293813" y="1676400"/>
            <a:ext cx="15240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2760997" y="2230438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2272733" y="1927225"/>
            <a:ext cx="350725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2917447" y="2363788"/>
            <a:ext cx="35244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2956990" y="1847850"/>
            <a:ext cx="350725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2994811" y="1997075"/>
            <a:ext cx="35416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1247756" y="1143000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2700821" y="198120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2448093" y="2312988"/>
            <a:ext cx="350725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2269294" y="214630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2544370" y="2062167"/>
            <a:ext cx="352444" cy="288925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3034354" y="214630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2406833" y="179705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2741612" y="1676400"/>
            <a:ext cx="35416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2721452" y="2413000"/>
            <a:ext cx="35416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2894012" y="2133600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6"/>
          <p:cNvSpPr>
            <a:spLocks noChangeArrowheads="1"/>
          </p:cNvSpPr>
          <p:nvPr/>
        </p:nvSpPr>
        <p:spPr bwMode="auto">
          <a:xfrm>
            <a:off x="2700821" y="184785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912812" y="183515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 flipV="1">
            <a:off x="1065213" y="1295400"/>
            <a:ext cx="381000" cy="685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 bwMode="auto">
          <a:xfrm>
            <a:off x="4265612" y="1447800"/>
            <a:ext cx="1524000" cy="533400"/>
          </a:xfrm>
          <a:prstGeom prst="right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7" name="Oval 26"/>
          <p:cNvSpPr>
            <a:spLocks noChangeArrowheads="1"/>
          </p:cNvSpPr>
          <p:nvPr/>
        </p:nvSpPr>
        <p:spPr bwMode="auto">
          <a:xfrm>
            <a:off x="3046412" y="16764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2741612" y="20574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6"/>
          <p:cNvSpPr>
            <a:spLocks noChangeArrowheads="1"/>
          </p:cNvSpPr>
          <p:nvPr/>
        </p:nvSpPr>
        <p:spPr bwMode="auto">
          <a:xfrm>
            <a:off x="2513012" y="16002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ambiguities in optical potentials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3" y="3782018"/>
            <a:ext cx="7086600" cy="25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76913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Schmitt et al, PRL 108, 192701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1412" y="3200400"/>
            <a:ext cx="2123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DWBA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entrance channel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3656012" y="3200400"/>
            <a:ext cx="15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DWBA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exit channel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6323012" y="3429000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ADWA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083" y="990600"/>
            <a:ext cx="3292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11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 @ 12-21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b="0" dirty="0"/>
          </a:p>
        </p:txBody>
      </p:sp>
      <p:pic>
        <p:nvPicPr>
          <p:cNvPr id="72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838200"/>
            <a:ext cx="2771774" cy="255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Three classes of theories (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Witek’s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talk)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5813" y="2209800"/>
            <a:ext cx="54102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0" baseline="3000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rd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rate – theory forbids</a:t>
            </a:r>
          </a:p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b="0" baseline="3000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nd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rate – theory explains after the fact</a:t>
            </a:r>
          </a:p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b="0" baseline="3000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st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rate – theory predicts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0212" y="4114800"/>
            <a:ext cx="5410200" cy="40011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b="0" baseline="3000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st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rate – need to know errors!</a:t>
            </a:r>
          </a:p>
        </p:txBody>
      </p:sp>
      <p:pic>
        <p:nvPicPr>
          <p:cNvPr id="10" name="Picture 9" descr="jerr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5211" y="4648200"/>
            <a:ext cx="890602" cy="170973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differences  between three-body methods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731" y="838200"/>
            <a:ext cx="394909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54"/>
          <p:cNvSpPr>
            <a:spLocks noChangeArrowheads="1"/>
          </p:cNvSpPr>
          <p:nvPr/>
        </p:nvSpPr>
        <p:spPr bwMode="auto">
          <a:xfrm>
            <a:off x="6271789" y="2630488"/>
            <a:ext cx="527291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buFont typeface="Monotype Sorts"/>
              <a:buNone/>
            </a:pPr>
            <a:r>
              <a:rPr lang="en-US" sz="1800" b="0" dirty="0">
                <a:latin typeface="Tahoma" pitchFamily="34" charset="0"/>
              </a:rPr>
              <a:t>3 </a:t>
            </a:r>
            <a:r>
              <a:rPr lang="en-US" sz="1800" b="0" dirty="0" err="1">
                <a:latin typeface="Tahoma" pitchFamily="34" charset="0"/>
              </a:rPr>
              <a:t>jacobi</a:t>
            </a:r>
            <a:r>
              <a:rPr lang="en-US" sz="1800" b="0" dirty="0">
                <a:latin typeface="Tahoma" pitchFamily="34" charset="0"/>
              </a:rPr>
              <a:t> coordinate sets</a:t>
            </a:r>
            <a:endParaRPr lang="en-US" sz="1800" b="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330095" y="914401"/>
            <a:ext cx="57766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err="1" smtClean="0">
                <a:latin typeface="Tahoma" pitchFamily="34" charset="0"/>
              </a:rPr>
              <a:t>Faddeev</a:t>
            </a:r>
            <a:r>
              <a:rPr lang="en-US" b="0" dirty="0" smtClean="0">
                <a:latin typeface="Tahoma" pitchFamily="34" charset="0"/>
              </a:rPr>
              <a:t> AGS: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all three Jacobi components are included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elastic, breakup and rearrangement 			channels are fully coupled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141" y="24384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Deltuva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Fonseca, Phys. Rev. C79, 014606 (2009).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0770" y="3124200"/>
            <a:ext cx="63732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CDCC: 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</a:t>
            </a: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only one Jacobi component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  <a:p>
            <a:endParaRPr lang="en-US" sz="2000" dirty="0" smtClean="0"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4212" y="41148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Austern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Kamimura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Rawistcher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Yahiro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et al.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20794</TotalTime>
  <Words>866</Words>
  <Application>Microsoft Office PowerPoint</Application>
  <PresentationFormat>Custom</PresentationFormat>
  <Paragraphs>170</Paragraphs>
  <Slides>26</Slides>
  <Notes>16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Status of reaction theory  for studying rare isotopes</vt:lpstr>
      <vt:lpstr>what are we after?</vt:lpstr>
      <vt:lpstr>Facility for rare isotope beams FRIB</vt:lpstr>
      <vt:lpstr>nucleosynthesis in the nuclear chart</vt:lpstr>
      <vt:lpstr>what are we after?</vt:lpstr>
      <vt:lpstr>reducing the many body to a few body problem</vt:lpstr>
      <vt:lpstr>ambiguities in optical potentials</vt:lpstr>
      <vt:lpstr>Three classes of theories (Witek’s talk)</vt:lpstr>
      <vt:lpstr>differences  between three-body methods</vt:lpstr>
      <vt:lpstr>elastic scattering: comparing CDCC with Faddeev</vt:lpstr>
      <vt:lpstr>breakup: comparing CDCC with Faddeev</vt:lpstr>
      <vt:lpstr>breakup: comparing CDCC with Faddeev</vt:lpstr>
      <vt:lpstr>differences  between three-body methods</vt:lpstr>
      <vt:lpstr>transfer (d,p): comparing ADWA, CDCC &amp; Faddeev</vt:lpstr>
      <vt:lpstr>transfer: comparing ADWA, CDCC &amp; Faddeev</vt:lpstr>
      <vt:lpstr>error bar on extracted structure from theory</vt:lpstr>
      <vt:lpstr>transfer data for Ar isotopes</vt:lpstr>
      <vt:lpstr>transfer versus knockout</vt:lpstr>
      <vt:lpstr>Conclusions CDCC/ADWA versus Faddeev</vt:lpstr>
      <vt:lpstr>thankyou!</vt:lpstr>
      <vt:lpstr>Slide 21</vt:lpstr>
      <vt:lpstr>thankyou!</vt:lpstr>
      <vt:lpstr>reaction methods: CDCC versus Faddeev formalism</vt:lpstr>
      <vt:lpstr>CDCC model space</vt:lpstr>
      <vt:lpstr>Faddeev calculations: details</vt:lpstr>
      <vt:lpstr>Sensitivity to interactions</vt:lpstr>
    </vt:vector>
  </TitlesOfParts>
  <Company>Instituto Superior Tecnico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 Nunes (Universidade Fernando Pessoa, Porto)</dc:title>
  <dc:creator>Alfredo Barbosa Henriques</dc:creator>
  <cp:lastModifiedBy>nunes</cp:lastModifiedBy>
  <cp:revision>394</cp:revision>
  <cp:lastPrinted>2001-01-14T18:52:15Z</cp:lastPrinted>
  <dcterms:created xsi:type="dcterms:W3CDTF">2000-12-30T19:51:58Z</dcterms:created>
  <dcterms:modified xsi:type="dcterms:W3CDTF">2012-06-04T20:26:29Z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filomena@wotan.ist.utl.pt</vt:lpwstr>
  </property>
  <property fmtid="{D5CDD505-2E9C-101B-9397-08002B2CF9AE}" pid="8" name="HomePage">
    <vt:lpwstr>http://www.ufp.pt/staf/filomena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8421504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C:\Fhtml</vt:lpwstr>
  </property>
</Properties>
</file>