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530" r:id="rId2"/>
    <p:sldId id="1022" r:id="rId3"/>
    <p:sldId id="968" r:id="rId4"/>
    <p:sldId id="1021" r:id="rId5"/>
    <p:sldId id="1013" r:id="rId6"/>
    <p:sldId id="1017" r:id="rId7"/>
    <p:sldId id="1015" r:id="rId8"/>
    <p:sldId id="1016" r:id="rId9"/>
    <p:sldId id="1020" r:id="rId10"/>
    <p:sldId id="1018" r:id="rId11"/>
    <p:sldId id="988" r:id="rId12"/>
    <p:sldId id="994" r:id="rId13"/>
    <p:sldId id="1003" r:id="rId14"/>
    <p:sldId id="935" r:id="rId15"/>
  </p:sldIdLst>
  <p:sldSz cx="9902825" cy="6858000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Symbol" pitchFamily="18" charset="2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Symbol" pitchFamily="18" charset="2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Symbol" pitchFamily="18" charset="2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Symbol" pitchFamily="18" charset="2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Symbol" pitchFamily="18" charset="2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Symbol" pitchFamily="18" charset="2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Symbol" pitchFamily="18" charset="2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Symbol" pitchFamily="18" charset="2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Symbol" pitchFamily="18" charset="2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835B"/>
    <a:srgbClr val="428466"/>
    <a:srgbClr val="279F35"/>
    <a:srgbClr val="4B7B56"/>
    <a:srgbClr val="00CC66"/>
    <a:srgbClr val="66FFFF"/>
    <a:srgbClr val="FF9999"/>
    <a:srgbClr val="FF9900"/>
    <a:srgbClr val="B2B2B2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851" autoAdjust="0"/>
    <p:restoredTop sz="98592" autoAdjust="0"/>
  </p:normalViewPr>
  <p:slideViewPr>
    <p:cSldViewPr>
      <p:cViewPr>
        <p:scale>
          <a:sx n="103" d="100"/>
          <a:sy n="103" d="100"/>
        </p:scale>
        <p:origin x="-1944" y="-136"/>
      </p:cViewPr>
      <p:guideLst>
        <p:guide orient="horz"/>
        <p:guide orient="horz" pos="3024"/>
        <p:guide pos="6095"/>
        <p:guide pos="6237"/>
        <p:guide pos="239"/>
        <p:guide pos="95"/>
        <p:guide pos="4703"/>
      </p:guideLst>
    </p:cSldViewPr>
  </p:slideViewPr>
  <p:outlineViewPr>
    <p:cViewPr>
      <p:scale>
        <a:sx n="33" d="100"/>
        <a:sy n="33" d="100"/>
      </p:scale>
      <p:origin x="258" y="108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752" y="-84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9.xml"/><Relationship Id="rId4" Type="http://schemas.openxmlformats.org/officeDocument/2006/relationships/slide" Target="slides/slide11.xml"/><Relationship Id="rId5" Type="http://schemas.openxmlformats.org/officeDocument/2006/relationships/slide" Target="slides/slide12.xml"/><Relationship Id="rId6" Type="http://schemas.openxmlformats.org/officeDocument/2006/relationships/slide" Target="slides/slide13.xml"/><Relationship Id="rId7" Type="http://schemas.openxmlformats.org/officeDocument/2006/relationships/slide" Target="slides/slide14.xml"/><Relationship Id="rId1" Type="http://schemas.openxmlformats.org/officeDocument/2006/relationships/slide" Target="slides/slide1.xml"/><Relationship Id="rId2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7" rIns="96656" bIns="48327" numCol="1" anchor="t" anchorCtr="0" compatLnSpc="1">
            <a:prstTxWarp prst="textNoShape">
              <a:avLst/>
            </a:prstTxWarp>
          </a:bodyPr>
          <a:lstStyle>
            <a:lvl1pPr algn="l" defTabSz="965650">
              <a:defRPr sz="1200"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502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7" rIns="96656" bIns="48327" numCol="1" anchor="t" anchorCtr="0" compatLnSpc="1">
            <a:prstTxWarp prst="textNoShape">
              <a:avLst/>
            </a:prstTxWarp>
          </a:bodyPr>
          <a:lstStyle>
            <a:lvl1pPr algn="r" defTabSz="965650">
              <a:defRPr sz="1200"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7" rIns="96656" bIns="48327" numCol="1" anchor="b" anchorCtr="0" compatLnSpc="1">
            <a:prstTxWarp prst="textNoShape">
              <a:avLst/>
            </a:prstTxWarp>
          </a:bodyPr>
          <a:lstStyle>
            <a:lvl1pPr algn="l" defTabSz="965650">
              <a:defRPr sz="1200"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502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7" rIns="96656" bIns="48327" numCol="1" anchor="b" anchorCtr="0" compatLnSpc="1">
            <a:prstTxWarp prst="textNoShape">
              <a:avLst/>
            </a:prstTxWarp>
          </a:bodyPr>
          <a:lstStyle>
            <a:lvl1pPr algn="r" defTabSz="965650">
              <a:defRPr sz="1200" smtClean="0">
                <a:latin typeface="Tahoma" pitchFamily="34" charset="0"/>
              </a:defRPr>
            </a:lvl1pPr>
          </a:lstStyle>
          <a:p>
            <a:pPr>
              <a:defRPr/>
            </a:pPr>
            <a:fld id="{3A7F4344-7E09-4DA2-8C29-5E72CA791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232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7" rIns="96656" bIns="48327" numCol="1" anchor="t" anchorCtr="0" compatLnSpc="1">
            <a:prstTxWarp prst="textNoShape">
              <a:avLst/>
            </a:prstTxWarp>
          </a:bodyPr>
          <a:lstStyle>
            <a:lvl1pPr algn="l" defTabSz="965650">
              <a:defRPr sz="1200" smtClean="0">
                <a:latin typeface="Wingdings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502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7" rIns="96656" bIns="48327" numCol="1" anchor="t" anchorCtr="0" compatLnSpc="1">
            <a:prstTxWarp prst="textNoShape">
              <a:avLst/>
            </a:prstTxWarp>
          </a:bodyPr>
          <a:lstStyle>
            <a:lvl1pPr algn="r" defTabSz="965650">
              <a:defRPr sz="1200" smtClean="0">
                <a:latin typeface="Wingdings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58863" y="720725"/>
            <a:ext cx="5197475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7463" y="4560570"/>
            <a:ext cx="5360276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7" rIns="96656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7" rIns="96656" bIns="48327" numCol="1" anchor="b" anchorCtr="0" compatLnSpc="1">
            <a:prstTxWarp prst="textNoShape">
              <a:avLst/>
            </a:prstTxWarp>
          </a:bodyPr>
          <a:lstStyle>
            <a:lvl1pPr algn="l" defTabSz="965650">
              <a:defRPr sz="1200" smtClean="0">
                <a:latin typeface="Wingdings" pitchFamily="2" charset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502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7" rIns="96656" bIns="48327" numCol="1" anchor="b" anchorCtr="0" compatLnSpc="1">
            <a:prstTxWarp prst="textNoShape">
              <a:avLst/>
            </a:prstTxWarp>
          </a:bodyPr>
          <a:lstStyle>
            <a:lvl1pPr algn="r" defTabSz="965650">
              <a:defRPr sz="1200" smtClean="0">
                <a:latin typeface="Wingdings" pitchFamily="2" charset="2"/>
              </a:defRPr>
            </a:lvl1pPr>
          </a:lstStyle>
          <a:p>
            <a:pPr>
              <a:defRPr/>
            </a:pPr>
            <a:fld id="{80A04CF7-1A8E-417A-AE60-195BA74A2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94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A7F443-1B83-4CF3-B2AB-C09DFEE327D7}" type="slidenum">
              <a:rPr lang="en-US"/>
              <a:pPr/>
              <a:t>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20725"/>
            <a:ext cx="5195888" cy="359886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570"/>
            <a:ext cx="5363595" cy="43205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A7F443-1B83-4CF3-B2AB-C09DFEE327D7}" type="slidenum">
              <a:rPr lang="en-US"/>
              <a:pPr/>
              <a:t>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20725"/>
            <a:ext cx="5195888" cy="359886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570"/>
            <a:ext cx="5363595" cy="43205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A7F443-1B83-4CF3-B2AB-C09DFEE327D7}" type="slidenum">
              <a:rPr lang="en-US"/>
              <a:pPr/>
              <a:t>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20725"/>
            <a:ext cx="5195888" cy="359886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570"/>
            <a:ext cx="5363595" cy="43205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A7F443-1B83-4CF3-B2AB-C09DFEE327D7}" type="slidenum">
              <a:rPr lang="en-US"/>
              <a:pPr/>
              <a:t>11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20725"/>
            <a:ext cx="5195888" cy="359886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570"/>
            <a:ext cx="5363595" cy="43205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A7F443-1B83-4CF3-B2AB-C09DFEE327D7}" type="slidenum">
              <a:rPr lang="en-US"/>
              <a:pPr/>
              <a:t>12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20725"/>
            <a:ext cx="5195888" cy="359886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570"/>
            <a:ext cx="5363595" cy="43205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A7F443-1B83-4CF3-B2AB-C09DFEE327D7}" type="slidenum">
              <a:rPr lang="en-US"/>
              <a:pPr/>
              <a:t>13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20725"/>
            <a:ext cx="5195888" cy="359886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570"/>
            <a:ext cx="5363595" cy="43205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A7F443-1B83-4CF3-B2AB-C09DFEE327D7}" type="slidenum">
              <a:rPr lang="en-US"/>
              <a:pPr/>
              <a:t>14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0450" y="720725"/>
            <a:ext cx="5195888" cy="3598863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3" y="4560570"/>
            <a:ext cx="5363595" cy="432054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1025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54EF5-6475-4C57-94E6-C70EE8437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F031C-5A4D-4AB7-9473-5132BFFCB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6438" y="609600"/>
            <a:ext cx="210343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1088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CEA76-CD5B-4496-886A-68547C59A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AF747-8520-4321-B159-88DFAD5A7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ADB3D-AB09-4D12-8FD2-4DAF57AF1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226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7613" y="1981200"/>
            <a:ext cx="41322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E3311-207C-4BC3-9FD4-571A7B97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0831B-D74B-401D-90AA-AD1653FB9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95657-3026-41B6-A010-8F9633C59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2F2DF-6373-4DA9-92BB-BBB33A511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9FEC0-09A8-4600-83A3-3E35DB525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9EC77-B7C3-463D-8E76-45462AFE1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16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169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2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2963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TRIUMF May 2010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7713" y="6248400"/>
            <a:ext cx="2062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D42D8365-F4A1-40F1-B095-E63C70CAE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>
    <p:dissolv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7.JP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-1587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US" b="0" dirty="0" smtClean="0">
                <a:latin typeface="Tahoma" pitchFamily="34" charset="0"/>
                <a:cs typeface="Tahoma" pitchFamily="34" charset="0"/>
              </a:rPr>
              <a:t>DNP, Hawaii 2014</a:t>
            </a:r>
            <a:endParaRPr lang="en-US" b="0" dirty="0">
              <a:solidFill>
                <a:srgbClr val="660066"/>
              </a:solidFill>
              <a:latin typeface="Tahoma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 b="0">
              <a:latin typeface="Tahoma" pitchFamily="34" charset="0"/>
            </a:endParaRPr>
          </a:p>
        </p:txBody>
      </p:sp>
      <p:pic>
        <p:nvPicPr>
          <p:cNvPr id="10245" name="Picture 5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7800" y="0"/>
            <a:ext cx="608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914399" y="2057400"/>
            <a:ext cx="8075613" cy="1828800"/>
          </a:xfrm>
        </p:spPr>
        <p:txBody>
          <a:bodyPr/>
          <a:lstStyle/>
          <a:p>
            <a:r>
              <a:rPr lang="en-US" sz="3200" u="none" dirty="0" smtClean="0">
                <a:latin typeface="Tahoma" pitchFamily="34" charset="0"/>
                <a:cs typeface="Tahoma" pitchFamily="34" charset="0"/>
              </a:rPr>
              <a:t>Non-local potentials in nuclear reactions</a:t>
            </a:r>
            <a:endParaRPr lang="en-US" sz="3200" u="none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4812" y="3664803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 smtClean="0">
                <a:solidFill>
                  <a:srgbClr val="3B7555"/>
                </a:solidFill>
                <a:latin typeface="Tahoma" pitchFamily="34" charset="0"/>
                <a:cs typeface="Tahoma" pitchFamily="34" charset="0"/>
              </a:rPr>
              <a:t>Luke Titus and Filomena Nunes </a:t>
            </a:r>
          </a:p>
          <a:p>
            <a:r>
              <a:rPr lang="en-US" sz="2400" b="0" dirty="0" smtClean="0">
                <a:solidFill>
                  <a:srgbClr val="3B7555"/>
                </a:solidFill>
                <a:latin typeface="Tahoma" pitchFamily="34" charset="0"/>
                <a:cs typeface="Tahoma" pitchFamily="34" charset="0"/>
              </a:rPr>
              <a:t>Michigan State University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400" b="0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30094" y="0"/>
            <a:ext cx="8417401" cy="7620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Non-local DOM potential: effect on (</a:t>
            </a:r>
            <a:r>
              <a:rPr lang="en-US" sz="2800" dirty="0" err="1" smtClean="0">
                <a:solidFill>
                  <a:schemeClr val="tx1"/>
                </a:solidFill>
                <a:latin typeface="Tahoma" pitchFamily="34" charset="0"/>
              </a:rPr>
              <a:t>p,d</a:t>
            </a:r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6388" name="Rectangle 1028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2400" b="0">
              <a:solidFill>
                <a:srgbClr val="660066"/>
              </a:solidFill>
            </a:endParaRPr>
          </a:p>
        </p:txBody>
      </p:sp>
      <p:pic>
        <p:nvPicPr>
          <p:cNvPr id="16389" name="Picture 1029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7276" y="0"/>
            <a:ext cx="60861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094412" y="6477000"/>
            <a:ext cx="3705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dirty="0" smtClean="0">
                <a:latin typeface="Tahoma"/>
                <a:cs typeface="Tahoma"/>
              </a:rPr>
              <a:t>Ross et al., in preparation, SEE REU POSTER</a:t>
            </a:r>
            <a:endParaRPr lang="en-US" sz="1400" b="0" dirty="0">
              <a:latin typeface="Tahoma"/>
              <a:cs typeface="Tahoma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417516"/>
              </p:ext>
            </p:extLst>
          </p:nvPr>
        </p:nvGraphicFramePr>
        <p:xfrm>
          <a:off x="3503612" y="3886200"/>
          <a:ext cx="6035675" cy="2121853"/>
        </p:xfrm>
        <a:graphic>
          <a:graphicData uri="http://schemas.openxmlformats.org/drawingml/2006/table">
            <a:tbl>
              <a:tblPr/>
              <a:tblGrid>
                <a:gridCol w="1119187"/>
                <a:gridCol w="1625600"/>
                <a:gridCol w="1625600"/>
                <a:gridCol w="1665288"/>
              </a:tblGrid>
              <a:tr h="3270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Potential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6196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Perey-Buck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6196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61960"/>
                      </a:srgbClr>
                    </a:solidFill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Energy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Non-Local relative to local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Corrected relative to local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3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Non-Local relative to local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39999"/>
                      </a:srgbClr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42 %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21 %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6 %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32 %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28 %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20 %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>
                        <a:alpha val="14902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50_transfer_nonlo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04" y="914400"/>
            <a:ext cx="3734733" cy="26114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79412" y="3657600"/>
            <a:ext cx="2726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baseline="30000" dirty="0">
                <a:latin typeface="Calibri" charset="0"/>
                <a:ea typeface="ＭＳ Ｐゴシック" charset="0"/>
                <a:cs typeface="ＭＳ Ｐゴシック" charset="0"/>
              </a:rPr>
              <a:t>40</a:t>
            </a:r>
            <a:r>
              <a:rPr lang="en-US" b="0" dirty="0">
                <a:latin typeface="Calibri" charset="0"/>
                <a:ea typeface="ＭＳ Ｐゴシック" charset="0"/>
                <a:cs typeface="ＭＳ Ｐゴシック" charset="0"/>
              </a:rPr>
              <a:t>Ca(</a:t>
            </a:r>
            <a:r>
              <a:rPr lang="en-US" b="0" dirty="0" err="1">
                <a:latin typeface="Calibri" charset="0"/>
                <a:ea typeface="ＭＳ Ｐゴシック" charset="0"/>
                <a:cs typeface="ＭＳ Ｐゴシック" charset="0"/>
              </a:rPr>
              <a:t>p,d</a:t>
            </a:r>
            <a:r>
              <a:rPr lang="en-US" b="0" dirty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r>
              <a:rPr lang="en-US" b="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39</a:t>
            </a:r>
            <a:r>
              <a:rPr lang="en-US" b="0" dirty="0" smtClean="0">
                <a:latin typeface="Calibri" charset="0"/>
                <a:ea typeface="ＭＳ Ｐゴシック" charset="0"/>
                <a:cs typeface="ＭＳ Ｐゴシック" charset="0"/>
              </a:rPr>
              <a:t>Ca @ 50 MeV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693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b="0" dirty="0">
              <a:solidFill>
                <a:srgbClr val="660066"/>
              </a:solidFill>
              <a:latin typeface="Tahoma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 b="0">
              <a:latin typeface="Tahoma" pitchFamily="34" charset="0"/>
            </a:endParaRPr>
          </a:p>
        </p:txBody>
      </p:sp>
      <p:pic>
        <p:nvPicPr>
          <p:cNvPr id="10245" name="Picture 5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7800" y="0"/>
            <a:ext cx="608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514351" y="-76200"/>
            <a:ext cx="8323261" cy="838200"/>
          </a:xfrm>
        </p:spPr>
        <p:txBody>
          <a:bodyPr/>
          <a:lstStyle/>
          <a:p>
            <a:pPr algn="l"/>
            <a:r>
              <a:rPr lang="en-US" sz="3200" dirty="0" smtClean="0">
                <a:latin typeface="Tahoma" pitchFamily="34" charset="0"/>
                <a:cs typeface="Tahoma" pitchFamily="34" charset="0"/>
              </a:rPr>
              <a:t>Summary and Outlook</a:t>
            </a:r>
            <a:endParaRPr lang="en-US" sz="3200" u="none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9412" y="914400"/>
            <a:ext cx="8763000" cy="31700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1" algn="l"/>
            <a:endParaRPr lang="en-US" b="0" dirty="0">
              <a:latin typeface="Tahoma" pitchFamily="34" charset="0"/>
              <a:cs typeface="Tahoma" pitchFamily="34" charset="0"/>
            </a:endParaRPr>
          </a:p>
          <a:p>
            <a:pPr lvl="1" algn="l">
              <a:buFont typeface="Arial" pitchFamily="34" charset="0"/>
              <a:buChar char="•"/>
            </a:pPr>
            <a:r>
              <a:rPr lang="en-US" b="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b="0" dirty="0" smtClean="0">
                <a:latin typeface="Tahoma" pitchFamily="34" charset="0"/>
                <a:cs typeface="Tahoma" pitchFamily="34" charset="0"/>
              </a:rPr>
              <a:t>Impact of non-locality in nuclear reactions</a:t>
            </a:r>
            <a:endParaRPr lang="en-US" b="0" dirty="0">
              <a:latin typeface="Tahoma" pitchFamily="34" charset="0"/>
              <a:cs typeface="Tahoma" pitchFamily="34" charset="0"/>
            </a:endParaRPr>
          </a:p>
          <a:p>
            <a:pPr lvl="2" algn="l">
              <a:buFont typeface="Arial" pitchFamily="34" charset="0"/>
              <a:buChar char="•"/>
            </a:pPr>
            <a:r>
              <a:rPr lang="en-US" b="0" dirty="0">
                <a:latin typeface="Tahoma" pitchFamily="34" charset="0"/>
                <a:cs typeface="Tahoma" pitchFamily="34" charset="0"/>
              </a:rPr>
              <a:t> </a:t>
            </a:r>
            <a:r>
              <a:rPr lang="en-US" b="0" dirty="0" smtClean="0">
                <a:latin typeface="Tahoma" pitchFamily="34" charset="0"/>
                <a:cs typeface="Tahoma" pitchFamily="34" charset="0"/>
              </a:rPr>
              <a:t>DWBA tests </a:t>
            </a:r>
            <a:r>
              <a:rPr lang="en-US" b="0" dirty="0" smtClean="0">
                <a:latin typeface="Tahoma" pitchFamily="34" charset="0"/>
                <a:cs typeface="Tahoma" pitchFamily="34" charset="0"/>
              </a:rPr>
              <a:t>show </a:t>
            </a:r>
            <a:r>
              <a:rPr lang="en-US" b="0" dirty="0" smtClean="0">
                <a:latin typeface="Tahoma" pitchFamily="34" charset="0"/>
                <a:cs typeface="Tahoma" pitchFamily="34" charset="0"/>
              </a:rPr>
              <a:t>strong sensitivity </a:t>
            </a:r>
          </a:p>
          <a:p>
            <a:pPr lvl="2" algn="l"/>
            <a:r>
              <a:rPr lang="en-US" b="0" dirty="0" smtClean="0">
                <a:latin typeface="Tahoma" pitchFamily="34" charset="0"/>
                <a:cs typeface="Tahoma" pitchFamily="34" charset="0"/>
              </a:rPr>
              <a:t>to non-locality (20-30% change in cross section)</a:t>
            </a:r>
          </a:p>
          <a:p>
            <a:pPr lvl="2" algn="l"/>
            <a:endParaRPr lang="en-US" b="0" dirty="0" smtClean="0">
              <a:latin typeface="Tahoma" pitchFamily="34" charset="0"/>
              <a:cs typeface="Tahoma" pitchFamily="34" charset="0"/>
            </a:endParaRPr>
          </a:p>
          <a:p>
            <a:pPr lvl="2" algn="l"/>
            <a:endParaRPr lang="en-US" b="0" dirty="0">
              <a:latin typeface="Tahoma" pitchFamily="34" charset="0"/>
              <a:cs typeface="Tahoma" pitchFamily="34" charset="0"/>
            </a:endParaRPr>
          </a:p>
          <a:p>
            <a:pPr lvl="2" algn="l">
              <a:buFont typeface="Arial" pitchFamily="34" charset="0"/>
              <a:buChar char="•"/>
            </a:pPr>
            <a:r>
              <a:rPr lang="en-US" b="0" dirty="0">
                <a:solidFill>
                  <a:srgbClr val="00664D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0" dirty="0" smtClean="0">
                <a:solidFill>
                  <a:srgbClr val="00664D"/>
                </a:solidFill>
                <a:latin typeface="Tahoma" pitchFamily="34" charset="0"/>
                <a:cs typeface="Tahoma" pitchFamily="34" charset="0"/>
              </a:rPr>
              <a:t>need to upgrade best reaction theories to handle non-local interactions</a:t>
            </a:r>
            <a:endParaRPr lang="en-US" b="0" dirty="0">
              <a:solidFill>
                <a:srgbClr val="00664D"/>
              </a:solidFill>
              <a:latin typeface="Tahoma" pitchFamily="34" charset="0"/>
              <a:cs typeface="Tahoma" pitchFamily="34" charset="0"/>
            </a:endParaRPr>
          </a:p>
          <a:p>
            <a:pPr lvl="2" algn="l">
              <a:buFont typeface="Arial" pitchFamily="34" charset="0"/>
              <a:buChar char="•"/>
            </a:pPr>
            <a:r>
              <a:rPr lang="en-US" b="0" dirty="0">
                <a:solidFill>
                  <a:srgbClr val="00664D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0" dirty="0" smtClean="0">
                <a:solidFill>
                  <a:srgbClr val="00664D"/>
                </a:solidFill>
                <a:latin typeface="Tahoma" pitchFamily="34" charset="0"/>
                <a:cs typeface="Tahoma" pitchFamily="34" charset="0"/>
              </a:rPr>
              <a:t>use state-of-the-art </a:t>
            </a:r>
            <a:r>
              <a:rPr lang="en-US" b="0" dirty="0" err="1" smtClean="0">
                <a:solidFill>
                  <a:srgbClr val="00664D"/>
                </a:solidFill>
                <a:latin typeface="Tahoma" pitchFamily="34" charset="0"/>
                <a:cs typeface="Tahoma" pitchFamily="34" charset="0"/>
              </a:rPr>
              <a:t>ab</a:t>
            </a:r>
            <a:r>
              <a:rPr lang="en-US" b="0" dirty="0" smtClean="0">
                <a:solidFill>
                  <a:srgbClr val="00664D"/>
                </a:solidFill>
                <a:latin typeface="Tahoma" pitchFamily="34" charset="0"/>
                <a:cs typeface="Tahoma" pitchFamily="34" charset="0"/>
              </a:rPr>
              <a:t>-initio methods with correlations to derive non-local optical potentials</a:t>
            </a:r>
            <a:endParaRPr lang="en-US" b="0" dirty="0">
              <a:solidFill>
                <a:srgbClr val="00664D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 b="0">
              <a:latin typeface="Tahoma" pitchFamily="34" charset="0"/>
            </a:endParaRPr>
          </a:p>
        </p:txBody>
      </p:sp>
      <p:pic>
        <p:nvPicPr>
          <p:cNvPr id="10245" name="Picture 5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7802" y="0"/>
            <a:ext cx="608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514351" y="-76200"/>
            <a:ext cx="8323261" cy="838200"/>
          </a:xfrm>
        </p:spPr>
        <p:txBody>
          <a:bodyPr/>
          <a:lstStyle/>
          <a:p>
            <a:pPr algn="l"/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thankyou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!</a:t>
            </a:r>
            <a:endParaRPr lang="en-US" sz="3200" u="none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4212" y="1401901"/>
            <a:ext cx="225604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endParaRPr lang="en-US" b="0" dirty="0" smtClean="0">
              <a:latin typeface="Tahoma" pitchFamily="34" charset="0"/>
            </a:endParaRPr>
          </a:p>
          <a:p>
            <a:pPr algn="l"/>
            <a:endParaRPr lang="en-US" b="0" dirty="0" smtClean="0">
              <a:solidFill>
                <a:srgbClr val="002060"/>
              </a:solidFill>
              <a:latin typeface="Tahoma" pitchFamily="34" charset="0"/>
            </a:endParaRPr>
          </a:p>
          <a:p>
            <a:pPr algn="l"/>
            <a:endParaRPr lang="en-US" b="0" dirty="0" smtClean="0">
              <a:latin typeface="Tahoma" pitchFamily="34" charset="0"/>
            </a:endParaRPr>
          </a:p>
          <a:p>
            <a:pPr algn="l"/>
            <a:endParaRPr lang="en-US" b="0" dirty="0">
              <a:latin typeface="Tahoma" pitchFamily="34" charset="0"/>
            </a:endParaRPr>
          </a:p>
          <a:p>
            <a:pPr algn="l"/>
            <a:endParaRPr lang="en-US" b="0" dirty="0" smtClean="0">
              <a:latin typeface="Tahoma" pitchFamily="34" charset="0"/>
            </a:endParaRPr>
          </a:p>
          <a:p>
            <a:pPr algn="l"/>
            <a:endParaRPr lang="en-US" b="0" dirty="0">
              <a:latin typeface="Tahoma" pitchFamily="34" charset="0"/>
            </a:endParaRPr>
          </a:p>
          <a:p>
            <a:pPr algn="l"/>
            <a:endParaRPr lang="en-US" b="0" dirty="0" smtClean="0">
              <a:latin typeface="Tahoma" pitchFamily="34" charset="0"/>
            </a:endParaRPr>
          </a:p>
          <a:p>
            <a:pPr algn="l"/>
            <a:endParaRPr lang="en-US" b="0" dirty="0">
              <a:latin typeface="Tahoma" pitchFamily="34" charset="0"/>
            </a:endParaRPr>
          </a:p>
          <a:p>
            <a:pPr algn="l"/>
            <a:endParaRPr lang="en-US" b="0" dirty="0" smtClean="0">
              <a:latin typeface="Tahoma" pitchFamily="34" charset="0"/>
            </a:endParaRPr>
          </a:p>
          <a:p>
            <a:pPr algn="l"/>
            <a:r>
              <a:rPr lang="en-US" b="0" dirty="0" err="1" smtClean="0">
                <a:latin typeface="Tahoma" pitchFamily="34" charset="0"/>
              </a:rPr>
              <a:t>Alaina</a:t>
            </a:r>
            <a:r>
              <a:rPr lang="en-US" b="0" dirty="0" smtClean="0">
                <a:latin typeface="Tahoma" pitchFamily="34" charset="0"/>
              </a:rPr>
              <a:t> Ross (MSU)</a:t>
            </a:r>
            <a:endParaRPr lang="en-US" b="0" dirty="0">
              <a:latin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2412" y="6381690"/>
            <a:ext cx="39934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0" dirty="0" smtClean="0">
                <a:latin typeface="Tahoma" pitchFamily="34" charset="0"/>
              </a:rPr>
              <a:t>supported by NSF, DOE-NT, NNSA</a:t>
            </a:r>
          </a:p>
        </p:txBody>
      </p:sp>
      <p:pic>
        <p:nvPicPr>
          <p:cNvPr id="8" name="Picture 7" descr="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238" y="2255974"/>
            <a:ext cx="2171386" cy="1621838"/>
          </a:xfrm>
          <a:prstGeom prst="rect">
            <a:avLst/>
          </a:prstGeom>
        </p:spPr>
      </p:pic>
      <p:pic>
        <p:nvPicPr>
          <p:cNvPr id="12" name="Picture 11" descr="luk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1212" y="1904999"/>
            <a:ext cx="1459043" cy="21707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1496" y="4114800"/>
            <a:ext cx="2133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0" dirty="0">
                <a:latin typeface="Tahoma" pitchFamily="34" charset="0"/>
              </a:rPr>
              <a:t>Luke Titus (MSU)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 b="0">
              <a:latin typeface="Tahoma" pitchFamily="34" charset="0"/>
            </a:endParaRPr>
          </a:p>
        </p:txBody>
      </p:sp>
      <p:pic>
        <p:nvPicPr>
          <p:cNvPr id="10245" name="Picture 5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7802" y="0"/>
            <a:ext cx="608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514351" y="-76200"/>
            <a:ext cx="8323261" cy="838200"/>
          </a:xfrm>
        </p:spPr>
        <p:txBody>
          <a:bodyPr/>
          <a:lstStyle/>
          <a:p>
            <a:pPr algn="l"/>
            <a:r>
              <a:rPr lang="en-US" sz="3200" u="none" dirty="0" smtClean="0">
                <a:latin typeface="Tahoma" pitchFamily="34" charset="0"/>
                <a:cs typeface="Tahoma" pitchFamily="34" charset="0"/>
              </a:rPr>
              <a:t>backup</a:t>
            </a:r>
            <a:endParaRPr lang="en-US" sz="3200" u="none" dirty="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b="0" dirty="0">
              <a:solidFill>
                <a:srgbClr val="660066"/>
              </a:solidFill>
              <a:latin typeface="Tahoma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 b="0">
              <a:latin typeface="Tahoma" pitchFamily="34" charset="0"/>
            </a:endParaRPr>
          </a:p>
        </p:txBody>
      </p:sp>
      <p:pic>
        <p:nvPicPr>
          <p:cNvPr id="10245" name="Picture 5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7800" y="0"/>
            <a:ext cx="608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514351" y="-76200"/>
            <a:ext cx="8323261" cy="838200"/>
          </a:xfrm>
        </p:spPr>
        <p:txBody>
          <a:bodyPr/>
          <a:lstStyle/>
          <a:p>
            <a:pPr algn="l"/>
            <a:r>
              <a:rPr lang="en-US" sz="3200" dirty="0" smtClean="0">
                <a:latin typeface="Tahoma" pitchFamily="34" charset="0"/>
                <a:cs typeface="Tahoma" pitchFamily="34" charset="0"/>
              </a:rPr>
              <a:t>Probing structure through (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d,p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)</a:t>
            </a:r>
            <a:endParaRPr lang="en-US" sz="3200" u="none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8812" y="1981200"/>
            <a:ext cx="5715000" cy="41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1827212" y="838200"/>
            <a:ext cx="7847012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1" algn="l">
              <a:buFont typeface="Arial" pitchFamily="34" charset="0"/>
              <a:buChar char="•"/>
            </a:pPr>
            <a:r>
              <a:rPr lang="en-US" b="0" dirty="0" smtClean="0">
                <a:latin typeface="Tahoma" pitchFamily="34" charset="0"/>
                <a:cs typeface="Tahoma" pitchFamily="34" charset="0"/>
              </a:rPr>
              <a:t> A(</a:t>
            </a:r>
            <a:r>
              <a:rPr lang="en-US" b="0" dirty="0" err="1" smtClean="0">
                <a:latin typeface="Tahoma" pitchFamily="34" charset="0"/>
                <a:cs typeface="Tahoma" pitchFamily="34" charset="0"/>
              </a:rPr>
              <a:t>d,p</a:t>
            </a:r>
            <a:r>
              <a:rPr lang="en-US" b="0" dirty="0" smtClean="0">
                <a:latin typeface="Tahoma" pitchFamily="34" charset="0"/>
                <a:cs typeface="Tahoma" pitchFamily="34" charset="0"/>
              </a:rPr>
              <a:t>)B reactions probe the </a:t>
            </a:r>
            <a:r>
              <a:rPr lang="en-US" b="0" dirty="0" smtClean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overlap function </a:t>
            </a:r>
            <a:r>
              <a:rPr lang="en-US" b="0" dirty="0" smtClean="0">
                <a:latin typeface="Tahoma" pitchFamily="34" charset="0"/>
                <a:cs typeface="Tahoma" pitchFamily="34" charset="0"/>
              </a:rPr>
              <a:t>of final nucleus</a:t>
            </a:r>
          </a:p>
          <a:p>
            <a:pPr lvl="1" algn="l">
              <a:buFont typeface="Arial" pitchFamily="34" charset="0"/>
              <a:buChar char="•"/>
            </a:pPr>
            <a:r>
              <a:rPr lang="en-US" b="0" dirty="0" smtClean="0">
                <a:latin typeface="Tahoma" pitchFamily="34" charset="0"/>
                <a:cs typeface="Tahoma" pitchFamily="34" charset="0"/>
              </a:rPr>
              <a:t> angular distributions provide </a:t>
            </a:r>
            <a:r>
              <a:rPr lang="en-US" b="0" dirty="0" smtClean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angular momentum </a:t>
            </a:r>
            <a:r>
              <a:rPr lang="en-US" b="0" dirty="0" smtClean="0">
                <a:latin typeface="Tahoma" pitchFamily="34" charset="0"/>
                <a:cs typeface="Tahoma" pitchFamily="34" charset="0"/>
              </a:rPr>
              <a:t>of final state</a:t>
            </a:r>
          </a:p>
          <a:p>
            <a:pPr lvl="1" algn="l">
              <a:buFont typeface="Arial" pitchFamily="34" charset="0"/>
              <a:buChar char="•"/>
            </a:pPr>
            <a:r>
              <a:rPr lang="en-US" b="0" dirty="0" smtClean="0">
                <a:latin typeface="Tahoma" pitchFamily="34" charset="0"/>
                <a:cs typeface="Tahoma" pitchFamily="34" charset="0"/>
              </a:rPr>
              <a:t> different beam energies probe </a:t>
            </a:r>
            <a:r>
              <a:rPr lang="en-US" b="0" dirty="0" smtClean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different regions of space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9902825" cy="70361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>
              <a:latin typeface="Tahoma" pitchFamily="34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330095" y="0"/>
            <a:ext cx="8417401" cy="703610"/>
          </a:xfrm>
        </p:spPr>
        <p:txBody>
          <a:bodyPr/>
          <a:lstStyle/>
          <a:p>
            <a:pPr algn="l" eaLnBrk="1" hangingPunct="1"/>
            <a:r>
              <a:rPr lang="en-US" sz="2586" dirty="0">
                <a:latin typeface="Tahoma" pitchFamily="34" charset="0"/>
              </a:rPr>
              <a:t>Big science questions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6435833"/>
            <a:ext cx="9902825" cy="422166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dirty="0">
              <a:solidFill>
                <a:srgbClr val="660066"/>
              </a:solidFill>
              <a:latin typeface="Tahoma" pitchFamily="34" charset="0"/>
            </a:endParaRPr>
          </a:p>
        </p:txBody>
      </p:sp>
      <p:pic>
        <p:nvPicPr>
          <p:cNvPr id="13317" name="Picture 5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0228" y="-9283"/>
            <a:ext cx="608611" cy="70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8"/>
          <p:cNvSpPr>
            <a:spLocks noChangeArrowheads="1"/>
          </p:cNvSpPr>
          <p:nvPr/>
        </p:nvSpPr>
        <p:spPr bwMode="auto">
          <a:xfrm>
            <a:off x="303213" y="762000"/>
            <a:ext cx="94456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b="0" i="1" dirty="0" smtClean="0">
                <a:latin typeface="Tahoma"/>
                <a:cs typeface="Tahoma"/>
              </a:rPr>
              <a:t>How </a:t>
            </a:r>
            <a:r>
              <a:rPr lang="en-US" b="0" i="1" dirty="0">
                <a:latin typeface="Tahoma"/>
                <a:cs typeface="Tahoma"/>
              </a:rPr>
              <a:t>did matter come into being and how does it evolve? </a:t>
            </a:r>
            <a:endParaRPr lang="en-US" b="0" i="1" dirty="0" smtClean="0">
              <a:latin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143000"/>
            <a:ext cx="5638800" cy="38964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7012" y="5562600"/>
            <a:ext cx="9369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0" dirty="0" smtClean="0">
                <a:solidFill>
                  <a:schemeClr val="accent2"/>
                </a:solidFill>
                <a:latin typeface="Tahoma"/>
                <a:cs typeface="Tahoma"/>
              </a:rPr>
              <a:t>Neutron capture on</a:t>
            </a:r>
            <a:r>
              <a:rPr lang="en-US" b="0" dirty="0">
                <a:solidFill>
                  <a:schemeClr val="accent2"/>
                </a:solidFill>
                <a:latin typeface="Tahoma"/>
                <a:cs typeface="Tahoma"/>
              </a:rPr>
              <a:t> </a:t>
            </a:r>
            <a:r>
              <a:rPr lang="en-US" b="0" dirty="0" smtClean="0">
                <a:solidFill>
                  <a:schemeClr val="accent2"/>
                </a:solidFill>
                <a:latin typeface="Tahoma"/>
                <a:cs typeface="Tahoma"/>
              </a:rPr>
              <a:t>unstable nuclei  needed for understanding  possible site  of r-process: (</a:t>
            </a:r>
            <a:r>
              <a:rPr lang="en-US" b="0" dirty="0" err="1" smtClean="0">
                <a:solidFill>
                  <a:schemeClr val="accent2"/>
                </a:solidFill>
                <a:latin typeface="Tahoma"/>
                <a:cs typeface="Tahoma"/>
              </a:rPr>
              <a:t>d,p</a:t>
            </a:r>
            <a:r>
              <a:rPr lang="en-US" b="0" dirty="0" smtClean="0">
                <a:solidFill>
                  <a:schemeClr val="accent2"/>
                </a:solidFill>
                <a:latin typeface="Tahoma"/>
                <a:cs typeface="Tahoma"/>
              </a:rPr>
              <a:t>)/(</a:t>
            </a:r>
            <a:r>
              <a:rPr lang="en-US" b="0" dirty="0" err="1" smtClean="0">
                <a:solidFill>
                  <a:schemeClr val="accent2"/>
                </a:solidFill>
                <a:latin typeface="Tahoma"/>
                <a:cs typeface="Tahoma"/>
              </a:rPr>
              <a:t>p,d</a:t>
            </a:r>
            <a:r>
              <a:rPr lang="en-US" b="0" dirty="0" smtClean="0">
                <a:solidFill>
                  <a:schemeClr val="accent2"/>
                </a:solidFill>
                <a:latin typeface="Tahoma"/>
                <a:cs typeface="Tahoma"/>
              </a:rPr>
              <a:t>) </a:t>
            </a:r>
            <a:r>
              <a:rPr lang="en-US" b="0" dirty="0" smtClean="0">
                <a:solidFill>
                  <a:schemeClr val="accent2"/>
                </a:solidFill>
                <a:latin typeface="Tahoma"/>
                <a:cs typeface="Tahoma"/>
              </a:rPr>
              <a:t>reactions  offer an  indirect tool  to extract  this information</a:t>
            </a:r>
            <a:endParaRPr lang="en-US" b="0" dirty="0">
              <a:solidFill>
                <a:schemeClr val="accent2"/>
              </a:solidFill>
              <a:latin typeface="Tahoma"/>
              <a:cs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812" y="4953000"/>
            <a:ext cx="6096000" cy="29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93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FRIB theory manifesto, </a:t>
            </a:r>
            <a:r>
              <a:rPr lang="en-US" sz="1293" b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Balantekin</a:t>
            </a:r>
            <a:r>
              <a:rPr lang="en-US" sz="1293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cs typeface="Tahoma"/>
              </a:rPr>
              <a:t> et al, MPLA 2014 (arXiv:1401.6435)</a:t>
            </a:r>
            <a:endParaRPr lang="en-US" sz="1293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893134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endParaRPr lang="en-US" b="0" dirty="0">
              <a:solidFill>
                <a:srgbClr val="660066"/>
              </a:solidFill>
              <a:latin typeface="Tahoma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587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 b="0">
              <a:latin typeface="Tahoma" pitchFamily="34" charset="0"/>
            </a:endParaRPr>
          </a:p>
        </p:txBody>
      </p:sp>
      <p:pic>
        <p:nvPicPr>
          <p:cNvPr id="10245" name="Picture 5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7800" y="0"/>
            <a:ext cx="608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74612" y="-76200"/>
            <a:ext cx="9085261" cy="838200"/>
          </a:xfrm>
        </p:spPr>
        <p:txBody>
          <a:bodyPr/>
          <a:lstStyle/>
          <a:p>
            <a:pPr algn="l"/>
            <a:r>
              <a:rPr lang="en-US" sz="3200" dirty="0" smtClean="0">
                <a:latin typeface="Tahoma" pitchFamily="34" charset="0"/>
                <a:cs typeface="Tahoma" pitchFamily="34" charset="0"/>
              </a:rPr>
              <a:t>Examples of using (</a:t>
            </a:r>
            <a:r>
              <a:rPr lang="en-US" sz="3200" dirty="0" err="1" smtClean="0">
                <a:latin typeface="Tahoma" pitchFamily="34" charset="0"/>
                <a:cs typeface="Tahoma" pitchFamily="34" charset="0"/>
              </a:rPr>
              <a:t>d,p</a:t>
            </a:r>
            <a:r>
              <a:rPr lang="en-US" sz="3200" dirty="0" smtClean="0">
                <a:latin typeface="Tahoma" pitchFamily="34" charset="0"/>
                <a:cs typeface="Tahoma" pitchFamily="34" charset="0"/>
              </a:rPr>
              <a:t>) to study unstable nuclei</a:t>
            </a:r>
            <a:endParaRPr lang="en-US" sz="3200" u="none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290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227009" y="1524000"/>
            <a:ext cx="774002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5613" y="4495800"/>
            <a:ext cx="373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Schmitt et al, PRL 108, 192701 (2012), </a:t>
            </a:r>
          </a:p>
          <a:p>
            <a:pPr algn="l">
              <a:defRPr/>
            </a:pPr>
            <a:r>
              <a:rPr lang="en-US" sz="1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PRC 88, 064612 (2013)</a:t>
            </a:r>
            <a:endParaRPr lang="en-US" sz="1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98612" y="1752600"/>
            <a:ext cx="774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Tahoma" pitchFamily="34" charset="0"/>
              </a:rPr>
              <a:t>ADWA</a:t>
            </a:r>
            <a:endParaRPr lang="en-US" sz="1600" b="0" dirty="0"/>
          </a:p>
        </p:txBody>
      </p:sp>
      <p:sp>
        <p:nvSpPr>
          <p:cNvPr id="12" name="Rectangle 11"/>
          <p:cNvSpPr/>
          <p:nvPr/>
        </p:nvSpPr>
        <p:spPr>
          <a:xfrm>
            <a:off x="455612" y="3962400"/>
            <a:ext cx="329224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0" baseline="30000" dirty="0" smtClean="0">
                <a:solidFill>
                  <a:schemeClr val="accent2"/>
                </a:solidFill>
                <a:latin typeface="Tahoma" pitchFamily="34" charset="0"/>
              </a:rPr>
              <a:t>10</a:t>
            </a:r>
            <a:r>
              <a:rPr lang="en-US" b="0" dirty="0" smtClean="0">
                <a:solidFill>
                  <a:schemeClr val="accent2"/>
                </a:solidFill>
                <a:latin typeface="Tahoma" pitchFamily="34" charset="0"/>
              </a:rPr>
              <a:t>Be(</a:t>
            </a:r>
            <a:r>
              <a:rPr lang="en-US" b="0" dirty="0" err="1" smtClean="0">
                <a:solidFill>
                  <a:schemeClr val="accent2"/>
                </a:solidFill>
                <a:latin typeface="Tahoma" pitchFamily="34" charset="0"/>
              </a:rPr>
              <a:t>d,p</a:t>
            </a:r>
            <a:r>
              <a:rPr lang="en-US" b="0" dirty="0" smtClean="0">
                <a:solidFill>
                  <a:schemeClr val="accent2"/>
                </a:solidFill>
                <a:latin typeface="Tahoma" pitchFamily="34" charset="0"/>
              </a:rPr>
              <a:t>)</a:t>
            </a:r>
            <a:r>
              <a:rPr lang="en-US" b="0" baseline="30000" dirty="0" smtClean="0">
                <a:solidFill>
                  <a:schemeClr val="accent2"/>
                </a:solidFill>
                <a:latin typeface="Tahoma" pitchFamily="34" charset="0"/>
              </a:rPr>
              <a:t>11</a:t>
            </a:r>
            <a:r>
              <a:rPr lang="en-US" b="0" dirty="0" smtClean="0">
                <a:solidFill>
                  <a:schemeClr val="accent2"/>
                </a:solidFill>
                <a:latin typeface="Tahoma" pitchFamily="34" charset="0"/>
              </a:rPr>
              <a:t>Be @ 12-21 </a:t>
            </a:r>
            <a:r>
              <a:rPr lang="en-US" b="0" dirty="0" err="1" smtClean="0">
                <a:solidFill>
                  <a:schemeClr val="accent2"/>
                </a:solidFill>
                <a:latin typeface="Tahoma" pitchFamily="34" charset="0"/>
              </a:rPr>
              <a:t>MeV</a:t>
            </a:r>
            <a:endParaRPr lang="en-US" b="0" dirty="0"/>
          </a:p>
        </p:txBody>
      </p:sp>
      <p:pic>
        <p:nvPicPr>
          <p:cNvPr id="13" name="Picture 2" descr="Q-value spectrum for the 132Sn(d,p)133Sn reaction at 54° in the centre of mas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3812" y="3276600"/>
            <a:ext cx="4664396" cy="2895600"/>
          </a:xfrm>
          <a:prstGeom prst="rect">
            <a:avLst/>
          </a:prstGeom>
          <a:noFill/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570412" y="6400801"/>
            <a:ext cx="5277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4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K</a:t>
            </a:r>
            <a:r>
              <a:rPr lang="en-US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. Jones et </a:t>
            </a:r>
            <a:r>
              <a:rPr lang="en-US" sz="14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al, Nature 465 (2010) 454, PRC 84, 034601 (2011)</a:t>
            </a:r>
            <a:endParaRPr lang="en-US" sz="1400" b="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15" name="Rectangle 33"/>
          <p:cNvSpPr>
            <a:spLocks noChangeArrowheads="1"/>
          </p:cNvSpPr>
          <p:nvPr/>
        </p:nvSpPr>
        <p:spPr bwMode="auto">
          <a:xfrm>
            <a:off x="5865812" y="2743200"/>
            <a:ext cx="342644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chemeClr val="accent2"/>
                </a:solidFill>
                <a:latin typeface="Tahoma" pitchFamily="34" charset="0"/>
              </a:rPr>
              <a:t>d(</a:t>
            </a:r>
            <a:r>
              <a:rPr lang="en-US" b="0" baseline="30000" dirty="0" smtClean="0">
                <a:solidFill>
                  <a:schemeClr val="accent2"/>
                </a:solidFill>
                <a:latin typeface="Tahoma" pitchFamily="34" charset="0"/>
              </a:rPr>
              <a:t>132</a:t>
            </a:r>
            <a:r>
              <a:rPr lang="en-US" b="0" dirty="0" smtClean="0">
                <a:solidFill>
                  <a:schemeClr val="accent2"/>
                </a:solidFill>
                <a:latin typeface="Tahoma" pitchFamily="34" charset="0"/>
              </a:rPr>
              <a:t>Sn,</a:t>
            </a:r>
            <a:r>
              <a:rPr lang="en-US" b="0" baseline="30000" dirty="0" smtClean="0">
                <a:solidFill>
                  <a:schemeClr val="accent2"/>
                </a:solidFill>
                <a:latin typeface="Tahoma" pitchFamily="34" charset="0"/>
              </a:rPr>
              <a:t>133</a:t>
            </a:r>
            <a:r>
              <a:rPr lang="en-US" b="0" dirty="0" smtClean="0">
                <a:solidFill>
                  <a:schemeClr val="accent2"/>
                </a:solidFill>
                <a:latin typeface="Tahoma" pitchFamily="34" charset="0"/>
              </a:rPr>
              <a:t>Sn)p@5 </a:t>
            </a:r>
            <a:r>
              <a:rPr lang="en-US" b="0" dirty="0" err="1">
                <a:solidFill>
                  <a:schemeClr val="accent2"/>
                </a:solidFill>
                <a:latin typeface="Tahoma" pitchFamily="34" charset="0"/>
              </a:rPr>
              <a:t>MeV</a:t>
            </a:r>
            <a:r>
              <a:rPr lang="en-US" b="0" dirty="0">
                <a:solidFill>
                  <a:schemeClr val="accent2"/>
                </a:solidFill>
                <a:latin typeface="Tahoma" pitchFamily="34" charset="0"/>
              </a:rPr>
              <a:t>/u</a:t>
            </a:r>
          </a:p>
        </p:txBody>
      </p:sp>
      <p:sp>
        <p:nvSpPr>
          <p:cNvPr id="2" name="Rectangle 1"/>
          <p:cNvSpPr/>
          <p:nvPr/>
        </p:nvSpPr>
        <p:spPr>
          <a:xfrm>
            <a:off x="829361" y="1143000"/>
            <a:ext cx="176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1" dirty="0" smtClean="0">
                <a:solidFill>
                  <a:srgbClr val="3333CC"/>
                </a:solidFill>
                <a:latin typeface="Tahoma" pitchFamily="34" charset="0"/>
                <a:cs typeface="Tahoma" pitchFamily="34" charset="0"/>
              </a:rPr>
              <a:t>Halo nuclei</a:t>
            </a:r>
            <a:endParaRPr lang="en-US" sz="2400" b="0" i="1" dirty="0">
              <a:solidFill>
                <a:srgbClr val="3333CC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78170" y="2133600"/>
            <a:ext cx="4740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i="1" dirty="0" smtClean="0">
                <a:solidFill>
                  <a:srgbClr val="3333CC"/>
                </a:solidFill>
                <a:latin typeface="Tahoma" pitchFamily="34" charset="0"/>
                <a:cs typeface="Tahoma" pitchFamily="34" charset="0"/>
              </a:rPr>
              <a:t>Neutron rich doubly magic nuclei</a:t>
            </a:r>
            <a:endParaRPr lang="en-US" sz="2400" b="0" i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26"/>
          <p:cNvSpPr>
            <a:spLocks noChangeArrowheads="1"/>
          </p:cNvSpPr>
          <p:nvPr/>
        </p:nvSpPr>
        <p:spPr bwMode="auto">
          <a:xfrm>
            <a:off x="3198812" y="1905000"/>
            <a:ext cx="354164" cy="28575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86" name="Rectangle 1026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400" b="0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30094" y="0"/>
            <a:ext cx="8417401" cy="7620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Reaction theory: from many body to few body</a:t>
            </a:r>
          </a:p>
        </p:txBody>
      </p:sp>
      <p:sp>
        <p:nvSpPr>
          <p:cNvPr id="16388" name="Rectangle 1028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2400" b="0">
              <a:solidFill>
                <a:srgbClr val="660066"/>
              </a:solidFill>
            </a:endParaRPr>
          </a:p>
        </p:txBody>
      </p:sp>
      <p:pic>
        <p:nvPicPr>
          <p:cNvPr id="16389" name="Picture 1029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7275" y="0"/>
            <a:ext cx="60861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214054" y="3200400"/>
            <a:ext cx="68018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b="0" dirty="0" smtClean="0">
                <a:latin typeface="Tahoma" pitchFamily="34" charset="0"/>
              </a:rPr>
              <a:t> isolating the important degrees of freedom in a reaction</a:t>
            </a:r>
          </a:p>
          <a:p>
            <a:pPr algn="l">
              <a:buFont typeface="Wingdings" pitchFamily="2" charset="2"/>
              <a:buChar char="q"/>
            </a:pPr>
            <a:r>
              <a:rPr lang="en-US" b="0" dirty="0" smtClean="0">
                <a:latin typeface="Tahoma" pitchFamily="34" charset="0"/>
              </a:rPr>
              <a:t> connecting back to the many-body problem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17612" y="5029200"/>
            <a:ext cx="59410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lang="en-US" sz="2400" b="0" dirty="0" smtClean="0">
                <a:solidFill>
                  <a:srgbClr val="3333CC"/>
                </a:solidFill>
                <a:latin typeface="Tahoma" pitchFamily="34" charset="0"/>
              </a:rPr>
              <a:t> effective nucleon-nucleus interactions </a:t>
            </a:r>
          </a:p>
          <a:p>
            <a:pPr algn="l"/>
            <a:r>
              <a:rPr lang="en-US" sz="2400" b="0" dirty="0" smtClean="0">
                <a:solidFill>
                  <a:srgbClr val="3333CC"/>
                </a:solidFill>
                <a:latin typeface="Tahoma" pitchFamily="34" charset="0"/>
              </a:rPr>
              <a:t>	(non-local and energy dependent)</a:t>
            </a: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7161213" y="1828800"/>
            <a:ext cx="1524000" cy="53340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2" name="Oval 16"/>
          <p:cNvSpPr>
            <a:spLocks noChangeArrowheads="1"/>
          </p:cNvSpPr>
          <p:nvPr/>
        </p:nvSpPr>
        <p:spPr bwMode="auto">
          <a:xfrm>
            <a:off x="7115156" y="1295400"/>
            <a:ext cx="352444" cy="287338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8075612" y="1770062"/>
            <a:ext cx="1066801" cy="1049338"/>
          </a:xfrm>
          <a:prstGeom prst="ellipse">
            <a:avLst/>
          </a:prstGeom>
          <a:solidFill>
            <a:srgbClr val="7030A0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6780212" y="1987550"/>
            <a:ext cx="354164" cy="28575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0"/>
          <p:cNvSpPr>
            <a:spLocks noChangeShapeType="1"/>
          </p:cNvSpPr>
          <p:nvPr/>
        </p:nvSpPr>
        <p:spPr bwMode="auto">
          <a:xfrm flipV="1">
            <a:off x="6932613" y="1447800"/>
            <a:ext cx="381000" cy="68580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1293813" y="1676400"/>
            <a:ext cx="1524000" cy="53340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7" name="Oval 11"/>
          <p:cNvSpPr>
            <a:spLocks noChangeArrowheads="1"/>
          </p:cNvSpPr>
          <p:nvPr/>
        </p:nvSpPr>
        <p:spPr bwMode="auto">
          <a:xfrm>
            <a:off x="2760997" y="2230438"/>
            <a:ext cx="352444" cy="287338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Oval 12"/>
          <p:cNvSpPr>
            <a:spLocks noChangeArrowheads="1"/>
          </p:cNvSpPr>
          <p:nvPr/>
        </p:nvSpPr>
        <p:spPr bwMode="auto">
          <a:xfrm>
            <a:off x="2272733" y="1927225"/>
            <a:ext cx="350725" cy="287338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Oval 13"/>
          <p:cNvSpPr>
            <a:spLocks noChangeArrowheads="1"/>
          </p:cNvSpPr>
          <p:nvPr/>
        </p:nvSpPr>
        <p:spPr bwMode="auto">
          <a:xfrm>
            <a:off x="2917447" y="2363788"/>
            <a:ext cx="352444" cy="287338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14"/>
          <p:cNvSpPr>
            <a:spLocks noChangeArrowheads="1"/>
          </p:cNvSpPr>
          <p:nvPr/>
        </p:nvSpPr>
        <p:spPr bwMode="auto">
          <a:xfrm>
            <a:off x="2956990" y="1847850"/>
            <a:ext cx="350725" cy="28575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15"/>
          <p:cNvSpPr>
            <a:spLocks noChangeArrowheads="1"/>
          </p:cNvSpPr>
          <p:nvPr/>
        </p:nvSpPr>
        <p:spPr bwMode="auto">
          <a:xfrm>
            <a:off x="2994811" y="1997075"/>
            <a:ext cx="354164" cy="287338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16"/>
          <p:cNvSpPr>
            <a:spLocks noChangeArrowheads="1"/>
          </p:cNvSpPr>
          <p:nvPr/>
        </p:nvSpPr>
        <p:spPr bwMode="auto">
          <a:xfrm>
            <a:off x="1247756" y="1143000"/>
            <a:ext cx="352444" cy="287338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17"/>
          <p:cNvSpPr>
            <a:spLocks noChangeArrowheads="1"/>
          </p:cNvSpPr>
          <p:nvPr/>
        </p:nvSpPr>
        <p:spPr bwMode="auto">
          <a:xfrm>
            <a:off x="2700821" y="1981200"/>
            <a:ext cx="354164" cy="287338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18"/>
          <p:cNvSpPr>
            <a:spLocks noChangeArrowheads="1"/>
          </p:cNvSpPr>
          <p:nvPr/>
        </p:nvSpPr>
        <p:spPr bwMode="auto">
          <a:xfrm>
            <a:off x="2448093" y="2312988"/>
            <a:ext cx="350725" cy="287338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19"/>
          <p:cNvSpPr>
            <a:spLocks noChangeArrowheads="1"/>
          </p:cNvSpPr>
          <p:nvPr/>
        </p:nvSpPr>
        <p:spPr bwMode="auto">
          <a:xfrm>
            <a:off x="2269294" y="2146300"/>
            <a:ext cx="354164" cy="287338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20"/>
          <p:cNvSpPr>
            <a:spLocks noChangeArrowheads="1"/>
          </p:cNvSpPr>
          <p:nvPr/>
        </p:nvSpPr>
        <p:spPr bwMode="auto">
          <a:xfrm>
            <a:off x="2544370" y="2062167"/>
            <a:ext cx="352444" cy="288925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21"/>
          <p:cNvSpPr>
            <a:spLocks noChangeArrowheads="1"/>
          </p:cNvSpPr>
          <p:nvPr/>
        </p:nvSpPr>
        <p:spPr bwMode="auto">
          <a:xfrm>
            <a:off x="3034354" y="2146300"/>
            <a:ext cx="354164" cy="287338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22"/>
          <p:cNvSpPr>
            <a:spLocks noChangeArrowheads="1"/>
          </p:cNvSpPr>
          <p:nvPr/>
        </p:nvSpPr>
        <p:spPr bwMode="auto">
          <a:xfrm>
            <a:off x="2406833" y="1797050"/>
            <a:ext cx="354164" cy="287338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23"/>
          <p:cNvSpPr>
            <a:spLocks noChangeArrowheads="1"/>
          </p:cNvSpPr>
          <p:nvPr/>
        </p:nvSpPr>
        <p:spPr bwMode="auto">
          <a:xfrm>
            <a:off x="2741612" y="1676400"/>
            <a:ext cx="354164" cy="287338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24"/>
          <p:cNvSpPr>
            <a:spLocks noChangeArrowheads="1"/>
          </p:cNvSpPr>
          <p:nvPr/>
        </p:nvSpPr>
        <p:spPr bwMode="auto">
          <a:xfrm>
            <a:off x="2721452" y="2413000"/>
            <a:ext cx="354164" cy="287338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25"/>
          <p:cNvSpPr>
            <a:spLocks noChangeArrowheads="1"/>
          </p:cNvSpPr>
          <p:nvPr/>
        </p:nvSpPr>
        <p:spPr bwMode="auto">
          <a:xfrm>
            <a:off x="2894012" y="2133600"/>
            <a:ext cx="352444" cy="287338"/>
          </a:xfrm>
          <a:prstGeom prst="ellipse">
            <a:avLst/>
          </a:prstGeom>
          <a:gradFill rotWithShape="0">
            <a:gsLst>
              <a:gs pos="0">
                <a:srgbClr val="FECCD4"/>
              </a:gs>
              <a:gs pos="100000">
                <a:srgbClr val="FC012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26"/>
          <p:cNvSpPr>
            <a:spLocks noChangeArrowheads="1"/>
          </p:cNvSpPr>
          <p:nvPr/>
        </p:nvSpPr>
        <p:spPr bwMode="auto">
          <a:xfrm>
            <a:off x="2700821" y="1847850"/>
            <a:ext cx="354164" cy="28575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27"/>
          <p:cNvSpPr>
            <a:spLocks noChangeArrowheads="1"/>
          </p:cNvSpPr>
          <p:nvPr/>
        </p:nvSpPr>
        <p:spPr bwMode="auto">
          <a:xfrm>
            <a:off x="912812" y="1835150"/>
            <a:ext cx="354164" cy="28575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10"/>
          <p:cNvSpPr>
            <a:spLocks noChangeShapeType="1"/>
          </p:cNvSpPr>
          <p:nvPr/>
        </p:nvSpPr>
        <p:spPr bwMode="auto">
          <a:xfrm flipV="1">
            <a:off x="1065213" y="1295400"/>
            <a:ext cx="381000" cy="685800"/>
          </a:xfrm>
          <a:prstGeom prst="line">
            <a:avLst/>
          </a:prstGeom>
          <a:noFill/>
          <a:ln w="19050" cap="sq">
            <a:solidFill>
              <a:schemeClr val="tx1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 bwMode="auto">
          <a:xfrm>
            <a:off x="4265612" y="1447800"/>
            <a:ext cx="1524000" cy="533400"/>
          </a:xfrm>
          <a:prstGeom prst="rightArrow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57" name="Oval 26"/>
          <p:cNvSpPr>
            <a:spLocks noChangeArrowheads="1"/>
          </p:cNvSpPr>
          <p:nvPr/>
        </p:nvSpPr>
        <p:spPr bwMode="auto">
          <a:xfrm>
            <a:off x="3046412" y="1676400"/>
            <a:ext cx="354164" cy="28575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26"/>
          <p:cNvSpPr>
            <a:spLocks noChangeArrowheads="1"/>
          </p:cNvSpPr>
          <p:nvPr/>
        </p:nvSpPr>
        <p:spPr bwMode="auto">
          <a:xfrm>
            <a:off x="2741612" y="2057400"/>
            <a:ext cx="354164" cy="28575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26"/>
          <p:cNvSpPr>
            <a:spLocks noChangeArrowheads="1"/>
          </p:cNvSpPr>
          <p:nvPr/>
        </p:nvSpPr>
        <p:spPr bwMode="auto">
          <a:xfrm>
            <a:off x="2513012" y="1600200"/>
            <a:ext cx="354164" cy="285750"/>
          </a:xfrm>
          <a:prstGeom prst="ellipse">
            <a:avLst/>
          </a:prstGeom>
          <a:gradFill rotWithShape="0">
            <a:gsLst>
              <a:gs pos="0">
                <a:srgbClr val="E8E8FD"/>
              </a:gs>
              <a:gs pos="100000">
                <a:srgbClr val="1F1DE8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400" b="0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30094" y="0"/>
            <a:ext cx="8417401" cy="7620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Non-local potential?</a:t>
            </a:r>
          </a:p>
        </p:txBody>
      </p:sp>
      <p:sp>
        <p:nvSpPr>
          <p:cNvPr id="16388" name="Rectangle 1028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2400" b="0">
              <a:solidFill>
                <a:srgbClr val="660066"/>
              </a:solidFill>
            </a:endParaRPr>
          </a:p>
        </p:txBody>
      </p:sp>
      <p:pic>
        <p:nvPicPr>
          <p:cNvPr id="16389" name="Picture 1029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7276" y="0"/>
            <a:ext cx="60861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330095" y="914401"/>
            <a:ext cx="8736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Phenomenological optical potentials are usually made local </a:t>
            </a:r>
            <a:r>
              <a:rPr lang="en-US" dirty="0" smtClean="0">
                <a:solidFill>
                  <a:srgbClr val="6600CC"/>
                </a:solidFill>
                <a:latin typeface="Tahoma" pitchFamily="34" charset="0"/>
              </a:rPr>
              <a:t>U(R)</a:t>
            </a:r>
          </a:p>
          <a:p>
            <a:pPr algn="l"/>
            <a:endParaRPr lang="en-US" b="0" dirty="0" smtClean="0">
              <a:solidFill>
                <a:srgbClr val="6600CC"/>
              </a:solidFill>
              <a:latin typeface="Tahoma" pitchFamily="34" charset="0"/>
            </a:endParaRPr>
          </a:p>
          <a:p>
            <a:pPr marL="342900" indent="-342900" algn="l">
              <a:buFont typeface="Arial"/>
              <a:buChar char="•"/>
            </a:pPr>
            <a:r>
              <a:rPr lang="en-US" b="0" dirty="0">
                <a:solidFill>
                  <a:srgbClr val="6600CC"/>
                </a:solidFill>
                <a:latin typeface="Tahoma" pitchFamily="34" charset="0"/>
              </a:rPr>
              <a:t>M</a:t>
            </a: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icroscopically derived optical potentials are non-local </a:t>
            </a:r>
            <a:r>
              <a:rPr lang="en-US" dirty="0" smtClean="0">
                <a:solidFill>
                  <a:srgbClr val="6600CC"/>
                </a:solidFill>
                <a:latin typeface="Tahoma" pitchFamily="34" charset="0"/>
              </a:rPr>
              <a:t>U(R,R’)</a:t>
            </a:r>
          </a:p>
          <a:p>
            <a:pPr algn="l"/>
            <a:endParaRPr lang="en-US" sz="2000" dirty="0" smtClean="0">
              <a:solidFill>
                <a:srgbClr val="6600CC"/>
              </a:solidFill>
              <a:latin typeface="Tahoma" pitchFamily="34" charset="0"/>
            </a:endParaRPr>
          </a:p>
          <a:p>
            <a:pPr marL="1257300" lvl="2" indent="-342900" algn="l">
              <a:buFont typeface="Arial"/>
              <a:buChar char="•"/>
            </a:pP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Does non-locality make a difference in the reaction?</a:t>
            </a:r>
          </a:p>
          <a:p>
            <a:pPr marL="1257300" lvl="2" indent="-342900" algn="l">
              <a:buFont typeface="Arial"/>
              <a:buChar char="•"/>
            </a:pP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Can we constrain non-locality with reactions?</a:t>
            </a:r>
          </a:p>
        </p:txBody>
      </p:sp>
    </p:spTree>
    <p:extLst>
      <p:ext uri="{BB962C8B-B14F-4D97-AF65-F5344CB8AC3E}">
        <p14:creationId xmlns:p14="http://schemas.microsoft.com/office/powerpoint/2010/main" val="339490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400" b="0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30094" y="0"/>
            <a:ext cx="8417401" cy="7620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Non-local </a:t>
            </a:r>
            <a:r>
              <a:rPr lang="en-US" sz="2800" dirty="0" err="1" smtClean="0">
                <a:solidFill>
                  <a:schemeClr val="tx1"/>
                </a:solidFill>
                <a:latin typeface="Tahoma" pitchFamily="34" charset="0"/>
              </a:rPr>
              <a:t>Perey</a:t>
            </a:r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 and Buck potential in (</a:t>
            </a:r>
            <a:r>
              <a:rPr lang="en-US" sz="2800" dirty="0" err="1" smtClean="0">
                <a:solidFill>
                  <a:schemeClr val="tx1"/>
                </a:solidFill>
                <a:latin typeface="Tahoma" pitchFamily="34" charset="0"/>
              </a:rPr>
              <a:t>d,p</a:t>
            </a:r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) </a:t>
            </a:r>
          </a:p>
        </p:txBody>
      </p:sp>
      <p:sp>
        <p:nvSpPr>
          <p:cNvPr id="16388" name="Rectangle 1028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2400" b="0">
              <a:solidFill>
                <a:srgbClr val="660066"/>
              </a:solidFill>
            </a:endParaRPr>
          </a:p>
        </p:txBody>
      </p:sp>
      <p:pic>
        <p:nvPicPr>
          <p:cNvPr id="16389" name="Picture 1029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7276" y="0"/>
            <a:ext cx="60861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79412" y="914400"/>
            <a:ext cx="87361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Solve the single channel scattering problem with non-local optical potential</a:t>
            </a:r>
          </a:p>
          <a:p>
            <a:pPr algn="l"/>
            <a:r>
              <a:rPr lang="en-US" b="0" dirty="0">
                <a:solidFill>
                  <a:srgbClr val="6600CC"/>
                </a:solidFill>
                <a:latin typeface="Tahoma" pitchFamily="34" charset="0"/>
              </a:rPr>
              <a:t>Solve the single channel </a:t>
            </a: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bound state problem </a:t>
            </a:r>
            <a:r>
              <a:rPr lang="en-US" b="0" dirty="0">
                <a:solidFill>
                  <a:srgbClr val="6600CC"/>
                </a:solidFill>
                <a:latin typeface="Tahoma" pitchFamily="34" charset="0"/>
              </a:rPr>
              <a:t>with non-local </a:t>
            </a: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mean field</a:t>
            </a:r>
          </a:p>
          <a:p>
            <a:pPr algn="l"/>
            <a:endParaRPr lang="en-US" b="0" dirty="0">
              <a:solidFill>
                <a:srgbClr val="6600CC"/>
              </a:solidFill>
              <a:latin typeface="Tahoma" pitchFamily="34" charset="0"/>
            </a:endParaRPr>
          </a:p>
          <a:p>
            <a:pPr algn="l"/>
            <a:endParaRPr lang="en-US" b="0" dirty="0">
              <a:solidFill>
                <a:srgbClr val="6600CC"/>
              </a:solidFill>
              <a:latin typeface="Tahoma" pitchFamily="34" charset="0"/>
            </a:endParaRPr>
          </a:p>
          <a:p>
            <a:pPr algn="l"/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Construct the </a:t>
            </a: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(</a:t>
            </a:r>
            <a:r>
              <a:rPr lang="en-US" b="0" dirty="0" err="1" smtClean="0">
                <a:solidFill>
                  <a:srgbClr val="6600CC"/>
                </a:solidFill>
                <a:latin typeface="Tahoma" pitchFamily="34" charset="0"/>
              </a:rPr>
              <a:t>p,d</a:t>
            </a: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) </a:t>
            </a: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amplitude within DWBA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2812" y="2971800"/>
            <a:ext cx="403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0" dirty="0" err="1" smtClean="0">
                <a:solidFill>
                  <a:srgbClr val="6600CC"/>
                </a:solidFill>
                <a:latin typeface="Tahoma" pitchFamily="34" charset="0"/>
              </a:rPr>
              <a:t>Perey</a:t>
            </a: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 and Buck type non-locality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26" y="3276600"/>
            <a:ext cx="4777408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212" y="1524000"/>
            <a:ext cx="5841124" cy="685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0095" y="4876801"/>
            <a:ext cx="8736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0" dirty="0" err="1" smtClean="0">
                <a:solidFill>
                  <a:srgbClr val="6600CC"/>
                </a:solidFill>
                <a:latin typeface="Tahoma" pitchFamily="34" charset="0"/>
              </a:rPr>
              <a:t>Perey</a:t>
            </a:r>
            <a:r>
              <a:rPr lang="en-US" b="0" dirty="0" smtClean="0">
                <a:solidFill>
                  <a:srgbClr val="6600CC"/>
                </a:solidFill>
                <a:latin typeface="Tahoma" pitchFamily="34" charset="0"/>
              </a:rPr>
              <a:t> correction factor: if the local momentum approximation is valid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612" y="5181600"/>
            <a:ext cx="2604654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4409" y="5410200"/>
            <a:ext cx="4058652" cy="83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89612" y="4343400"/>
            <a:ext cx="35261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baseline="30000" dirty="0">
                <a:latin typeface="Tahoma"/>
                <a:cs typeface="Tahoma"/>
              </a:rPr>
              <a:t>F. </a:t>
            </a:r>
            <a:r>
              <a:rPr lang="en-US" sz="1800" b="0" baseline="30000" dirty="0" err="1">
                <a:latin typeface="Tahoma"/>
                <a:cs typeface="Tahoma"/>
              </a:rPr>
              <a:t>Perey</a:t>
            </a:r>
            <a:r>
              <a:rPr lang="en-US" sz="1800" b="0" baseline="30000" dirty="0">
                <a:latin typeface="Tahoma"/>
                <a:cs typeface="Tahoma"/>
              </a:rPr>
              <a:t> and B. Buck, </a:t>
            </a:r>
            <a:r>
              <a:rPr lang="en-US" sz="1800" b="0" baseline="30000" dirty="0" err="1">
                <a:latin typeface="Tahoma"/>
                <a:cs typeface="Tahoma"/>
              </a:rPr>
              <a:t>Nucl</a:t>
            </a:r>
            <a:r>
              <a:rPr lang="en-US" sz="1800" b="0" baseline="30000" dirty="0">
                <a:latin typeface="Tahoma"/>
                <a:cs typeface="Tahoma"/>
              </a:rPr>
              <a:t>. Phys. 32, 353 (1962).</a:t>
            </a:r>
            <a:endParaRPr lang="en-US" sz="1800" b="0" dirty="0">
              <a:latin typeface="Tahoma"/>
              <a:cs typeface="Taho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4412" y="6400800"/>
            <a:ext cx="28274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baseline="30000" dirty="0">
                <a:latin typeface="Tahoma"/>
                <a:cs typeface="Tahoma"/>
              </a:rPr>
              <a:t>N. </a:t>
            </a:r>
            <a:r>
              <a:rPr lang="en-US" sz="1800" b="0" baseline="30000" dirty="0" err="1">
                <a:latin typeface="Tahoma"/>
                <a:cs typeface="Tahoma"/>
              </a:rPr>
              <a:t>Austern</a:t>
            </a:r>
            <a:r>
              <a:rPr lang="en-US" sz="1800" b="0" baseline="30000" dirty="0">
                <a:latin typeface="Tahoma"/>
                <a:cs typeface="Tahoma"/>
              </a:rPr>
              <a:t>, Phys. Rev. 137, 752 (1965)</a:t>
            </a:r>
            <a:endParaRPr lang="en-US" sz="1800" b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755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400" b="0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30094" y="0"/>
            <a:ext cx="8417401" cy="7620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Non-local </a:t>
            </a:r>
            <a:r>
              <a:rPr lang="en-US" sz="2800" dirty="0" err="1" smtClean="0">
                <a:solidFill>
                  <a:schemeClr val="tx1"/>
                </a:solidFill>
                <a:latin typeface="Tahoma" pitchFamily="34" charset="0"/>
              </a:rPr>
              <a:t>Perey</a:t>
            </a:r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 and Buck potential: effect on (</a:t>
            </a:r>
            <a:r>
              <a:rPr lang="en-US" sz="2800" dirty="0" err="1" smtClean="0">
                <a:solidFill>
                  <a:schemeClr val="tx1"/>
                </a:solidFill>
                <a:latin typeface="Tahoma" pitchFamily="34" charset="0"/>
              </a:rPr>
              <a:t>p,d</a:t>
            </a:r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6388" name="Rectangle 1028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2400" b="0">
              <a:solidFill>
                <a:srgbClr val="660066"/>
              </a:solidFill>
            </a:endParaRPr>
          </a:p>
        </p:txBody>
      </p:sp>
      <p:pic>
        <p:nvPicPr>
          <p:cNvPr id="16389" name="Picture 1029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7276" y="0"/>
            <a:ext cx="60861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988" y="981883"/>
            <a:ext cx="5481443" cy="5418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0" y="794152"/>
            <a:ext cx="4633912" cy="37778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04012" y="6477000"/>
            <a:ext cx="2972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smtClean="0">
                <a:latin typeface="Tahoma"/>
                <a:cs typeface="Tahoma"/>
              </a:rPr>
              <a:t>Titus and Nunes, PRC 89, 034609 (2014)</a:t>
            </a:r>
            <a:endParaRPr lang="en-US" sz="1200" b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819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endParaRPr lang="en-US" sz="2400" b="0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30094" y="0"/>
            <a:ext cx="8417401" cy="7620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Non-local </a:t>
            </a:r>
            <a:r>
              <a:rPr lang="en-US" sz="2800" dirty="0" err="1">
                <a:solidFill>
                  <a:schemeClr val="tx1"/>
                </a:solidFill>
                <a:latin typeface="Tahoma" pitchFamily="34" charset="0"/>
              </a:rPr>
              <a:t>Perey</a:t>
            </a:r>
            <a:r>
              <a:rPr lang="en-US" sz="2800" dirty="0">
                <a:solidFill>
                  <a:schemeClr val="tx1"/>
                </a:solidFill>
                <a:latin typeface="Tahoma" pitchFamily="34" charset="0"/>
              </a:rPr>
              <a:t> and Buck </a:t>
            </a:r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potential: effect in (</a:t>
            </a:r>
            <a:r>
              <a:rPr lang="en-US" sz="2800" dirty="0" err="1" smtClean="0">
                <a:solidFill>
                  <a:schemeClr val="tx1"/>
                </a:solidFill>
                <a:latin typeface="Tahoma" pitchFamily="34" charset="0"/>
              </a:rPr>
              <a:t>p,d</a:t>
            </a:r>
            <a:r>
              <a:rPr lang="en-US" sz="2800" dirty="0" smtClean="0">
                <a:solidFill>
                  <a:schemeClr val="tx1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6388" name="Rectangle 1028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endParaRPr lang="en-US" b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2400" b="0">
              <a:solidFill>
                <a:srgbClr val="660066"/>
              </a:solidFill>
            </a:endParaRPr>
          </a:p>
        </p:txBody>
      </p:sp>
      <p:pic>
        <p:nvPicPr>
          <p:cNvPr id="16389" name="Picture 1029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7276" y="0"/>
            <a:ext cx="60861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812" y="3406629"/>
            <a:ext cx="5486400" cy="30703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8" y="825899"/>
            <a:ext cx="5410200" cy="298410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" name="Rectangle 9"/>
          <p:cNvSpPr/>
          <p:nvPr/>
        </p:nvSpPr>
        <p:spPr>
          <a:xfrm>
            <a:off x="6704012" y="6477000"/>
            <a:ext cx="29720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smtClean="0">
                <a:latin typeface="Tahoma"/>
                <a:cs typeface="Tahoma"/>
              </a:rPr>
              <a:t>Titus and Nunes, PRC 89, 034609 (2014)</a:t>
            </a:r>
            <a:endParaRPr lang="en-US" sz="1200" b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819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6400800"/>
            <a:ext cx="9902825" cy="4572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</a:pPr>
            <a:endParaRPr lang="en-US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902825" cy="7620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sz="2400" b="0">
              <a:latin typeface="Tahoma" pitchFamily="34" charset="0"/>
            </a:endParaRPr>
          </a:p>
        </p:txBody>
      </p:sp>
      <p:pic>
        <p:nvPicPr>
          <p:cNvPr id="10245" name="Picture 5" descr="C:\Documents and Settings\nunes\Desktop\nscl_logo_negative.e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67802" y="0"/>
            <a:ext cx="60801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 idx="4294967295"/>
          </p:nvPr>
        </p:nvSpPr>
        <p:spPr>
          <a:xfrm>
            <a:off x="514351" y="-76200"/>
            <a:ext cx="8323261" cy="838200"/>
          </a:xfrm>
        </p:spPr>
        <p:txBody>
          <a:bodyPr/>
          <a:lstStyle/>
          <a:p>
            <a:pPr algn="l"/>
            <a:r>
              <a:rPr lang="en-US" sz="3200" u="none" dirty="0" smtClean="0">
                <a:latin typeface="Tahoma" pitchFamily="34" charset="0"/>
                <a:cs typeface="Tahoma" pitchFamily="34" charset="0"/>
              </a:rPr>
              <a:t>Dispersive Optical Potential (DOM)</a:t>
            </a:r>
            <a:endParaRPr lang="en-US" sz="3200" u="none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12" y="2057400"/>
            <a:ext cx="3466436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212" y="838200"/>
            <a:ext cx="3999711" cy="3810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412" y="4800600"/>
            <a:ext cx="3629025" cy="160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70612" y="6581001"/>
            <a:ext cx="35508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 err="1" smtClean="0">
                <a:latin typeface="Tahoma"/>
                <a:cs typeface="Tahoma"/>
              </a:rPr>
              <a:t>Mahzoon</a:t>
            </a:r>
            <a:r>
              <a:rPr lang="en-US" sz="1200" b="0" dirty="0" smtClean="0">
                <a:latin typeface="Tahoma"/>
                <a:cs typeface="Tahoma"/>
              </a:rPr>
              <a:t> et al, </a:t>
            </a:r>
            <a:r>
              <a:rPr lang="en-US" sz="1200" b="0" dirty="0" err="1" smtClean="0">
                <a:latin typeface="Tahoma"/>
                <a:cs typeface="Tahoma"/>
              </a:rPr>
              <a:t>Phys</a:t>
            </a:r>
            <a:r>
              <a:rPr lang="en-US" sz="1200" b="0" dirty="0" smtClean="0">
                <a:latin typeface="Tahoma"/>
                <a:cs typeface="Tahoma"/>
              </a:rPr>
              <a:t> Rev </a:t>
            </a:r>
            <a:r>
              <a:rPr lang="en-US" sz="1200" b="0" dirty="0" err="1" smtClean="0">
                <a:latin typeface="Tahoma"/>
                <a:cs typeface="Tahoma"/>
              </a:rPr>
              <a:t>Lett</a:t>
            </a:r>
            <a:r>
              <a:rPr lang="en-US" sz="1200" b="0" dirty="0" smtClean="0">
                <a:latin typeface="Tahoma"/>
                <a:cs typeface="Tahoma"/>
              </a:rPr>
              <a:t> 112, 162503 (2014)</a:t>
            </a:r>
            <a:endParaRPr lang="en-US" sz="1200" b="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1364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23689</TotalTime>
  <Words>640</Words>
  <Application>Microsoft Macintosh PowerPoint</Application>
  <PresentationFormat>Custom</PresentationFormat>
  <Paragraphs>108</Paragraphs>
  <Slides>14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Non-local potentials in nuclear reactions</vt:lpstr>
      <vt:lpstr>Big science questions</vt:lpstr>
      <vt:lpstr>Examples of using (d,p) to study unstable nuclei</vt:lpstr>
      <vt:lpstr>Reaction theory: from many body to few body</vt:lpstr>
      <vt:lpstr>Non-local potential?</vt:lpstr>
      <vt:lpstr>Non-local Perey and Buck potential in (d,p) </vt:lpstr>
      <vt:lpstr>Non-local Perey and Buck potential: effect on (p,d)</vt:lpstr>
      <vt:lpstr>Non-local Perey and Buck potential: effect in (p,d)</vt:lpstr>
      <vt:lpstr>Dispersive Optical Potential (DOM)</vt:lpstr>
      <vt:lpstr>Non-local DOM potential: effect on (p,d)</vt:lpstr>
      <vt:lpstr>Summary and Outlook</vt:lpstr>
      <vt:lpstr>thankyou!</vt:lpstr>
      <vt:lpstr>backup</vt:lpstr>
      <vt:lpstr>Probing structure through (d,p)</vt:lpstr>
    </vt:vector>
  </TitlesOfParts>
  <Company>Instituto Superior Tecnico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F. Nunes (Universidade Fernando Pessoa, Porto)</dc:title>
  <dc:creator>Alfredo Barbosa Henriques</dc:creator>
  <cp:lastModifiedBy>filomena nunes</cp:lastModifiedBy>
  <cp:revision>495</cp:revision>
  <cp:lastPrinted>2001-01-14T18:52:15Z</cp:lastPrinted>
  <dcterms:created xsi:type="dcterms:W3CDTF">2000-12-30T19:51:58Z</dcterms:created>
  <dcterms:modified xsi:type="dcterms:W3CDTF">2014-10-09T02:36:58Z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filomena@wotan.ist.utl.pt</vt:lpwstr>
  </property>
  <property fmtid="{D5CDD505-2E9C-101B-9397-08002B2CF9AE}" pid="8" name="HomePage">
    <vt:lpwstr>http://www.ufp.pt/staf/filomena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8421504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C:\Fhtml</vt:lpwstr>
  </property>
</Properties>
</file>